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9" r:id="rId3"/>
    <p:sldId id="260" r:id="rId4"/>
    <p:sldId id="276" r:id="rId5"/>
    <p:sldId id="270" r:id="rId6"/>
    <p:sldId id="272" r:id="rId7"/>
    <p:sldId id="271" r:id="rId8"/>
    <p:sldId id="262" r:id="rId9"/>
    <p:sldId id="277" r:id="rId10"/>
    <p:sldId id="267" r:id="rId11"/>
    <p:sldId id="268" r:id="rId12"/>
    <p:sldId id="269" r:id="rId1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6357" autoAdjust="0"/>
  </p:normalViewPr>
  <p:slideViewPr>
    <p:cSldViewPr>
      <p:cViewPr varScale="1">
        <p:scale>
          <a:sx n="110" d="100"/>
          <a:sy n="110" d="100"/>
        </p:scale>
        <p:origin x="23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B91EB5-CF8B-4D31-8541-25D23806F4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11F70-31DF-4A76-8790-C84E9EFB69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948199-750E-4A5E-9729-61ABCE79AB87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5E759-0900-434F-88FA-468A2639BF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1DD464-9740-40E5-8B9B-B7A91DC09F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CE0963B-7A31-49C9-866A-507B28A41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2431DD-74EC-4708-94F5-3E94EC26B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0F476-8399-4AF6-B0F7-D3D797A1796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393912-7D17-4424-95A4-7C16567CBB03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34DD850-AD4B-49A7-A6A4-718305873D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179D19-5D58-4F4F-A9A4-52AA9268A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3A8A2-3F9C-442A-BBAB-01E34BD901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D747D-53B3-4CF2-89D4-187318E29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08376A-496F-42C1-9287-1B89C20152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35378AD7-C286-46F6-9E08-31E82BC66D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0976796-DBE2-4965-A16E-66AF8F8925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101B448-37A1-488C-8956-C57D5DB9F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BAA933-3EC6-4853-BC10-4856FFAA2097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0485" name="Header Placeholder 4">
            <a:extLst>
              <a:ext uri="{FF2B5EF4-FFF2-40B4-BE49-F238E27FC236}">
                <a16:creationId xmlns:a16="http://schemas.microsoft.com/office/drawing/2014/main" id="{8EC1B11D-2C11-4FB7-A2B9-6239551AEF6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Calibri" pitchFamily="34" charset="0"/>
              </a:rPr>
              <a:t>RA Recruitment Interest Session (14-15)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84BCBAD6-D3CF-421F-80E2-09EAB6BE8A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BF447F33-03DF-4ABF-84A3-0D85E1ED2F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1B0D547-2394-429C-90D1-72C6D4D3F70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9941" name="Slide Number Placeholder 4">
            <a:extLst>
              <a:ext uri="{FF2B5EF4-FFF2-40B4-BE49-F238E27FC236}">
                <a16:creationId xmlns:a16="http://schemas.microsoft.com/office/drawing/2014/main" id="{2014E700-6FE3-444F-9249-0AD429F07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27FE31-6C1C-4110-B7FF-B68B6F23AD8E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0CE34B7B-5274-4303-9C9E-4C75A0D6FA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3B0468E6-DBB2-4E48-9830-68440F96D3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E8D4A1F-18DB-4FAC-9941-95E58DC0D8A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12EE4D07-71DD-4F7F-951E-61BF5EF66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C944E8-2814-42F0-9C64-2E9425D5A762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7331FA67-AA1B-4651-BF52-75FC2E6FCC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3E0F7388-A798-4DFC-9145-7C9F348534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Studying pic?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EC7A799-E788-4532-A39F-29EB0622B0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1509" name="Slide Number Placeholder 4">
            <a:extLst>
              <a:ext uri="{FF2B5EF4-FFF2-40B4-BE49-F238E27FC236}">
                <a16:creationId xmlns:a16="http://schemas.microsoft.com/office/drawing/2014/main" id="{599EFA94-7DF4-4061-807F-C9149ABBE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5E3B72-AAE5-482C-B676-37203DF63D04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FE875AE8-65B6-452A-B750-30E74748E0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EDCBCE60-3AB0-4C68-9059-DECF84C23E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7B4C503-BBC6-4AEC-B9D6-7126F5876C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3557" name="Slide Number Placeholder 4">
            <a:extLst>
              <a:ext uri="{FF2B5EF4-FFF2-40B4-BE49-F238E27FC236}">
                <a16:creationId xmlns:a16="http://schemas.microsoft.com/office/drawing/2014/main" id="{4BCDDCA7-BBFF-45FC-8528-53AE39F9A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A80EF7-25FF-4E3D-B6CF-216A3936C2A1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489666CC-52F5-43BC-AF35-0851629197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BC303F67-C77C-4522-902D-8FDBE45B76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94E087F-AA37-4085-A37D-8FE910BACC7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5605" name="Slide Number Placeholder 4">
            <a:extLst>
              <a:ext uri="{FF2B5EF4-FFF2-40B4-BE49-F238E27FC236}">
                <a16:creationId xmlns:a16="http://schemas.microsoft.com/office/drawing/2014/main" id="{0F37DD48-A4BF-408B-8FA1-AC1EEEEE8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DFA22-2031-48AD-A62E-43DDE5F850F0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29B2E25E-5A1B-471C-BFC4-8B1C8B7060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5A1F3B3-9495-4245-B622-3B6F2198A7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E81346E-1858-4EC8-BB42-0598CB4BA8B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9701" name="Slide Number Placeholder 4">
            <a:extLst>
              <a:ext uri="{FF2B5EF4-FFF2-40B4-BE49-F238E27FC236}">
                <a16:creationId xmlns:a16="http://schemas.microsoft.com/office/drawing/2014/main" id="{D72FE2AE-FF31-4CEF-B271-83E2F9EEE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FDAB58-172F-4122-AC04-4D18A046D4F2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ED286AE2-83BC-4DF4-A64A-9A26E85395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EE8C02A9-BEA3-40D1-87A0-ECA0684A06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A05F9BB-1AB7-4D3B-B8D7-AE8208BB2B8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3797" name="Slide Number Placeholder 4">
            <a:extLst>
              <a:ext uri="{FF2B5EF4-FFF2-40B4-BE49-F238E27FC236}">
                <a16:creationId xmlns:a16="http://schemas.microsoft.com/office/drawing/2014/main" id="{6DDD78E7-6B05-400C-A649-58FFEE25F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DC57D8-DECF-477B-9813-CB1F7EE55741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30366005-B9A7-426D-BEED-FF26E40A08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87C6D6FB-9DCF-45AA-8458-3ADE6A20B9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E507CC5-5415-4134-84B8-5AC059D495F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5845" name="Slide Number Placeholder 4">
            <a:extLst>
              <a:ext uri="{FF2B5EF4-FFF2-40B4-BE49-F238E27FC236}">
                <a16:creationId xmlns:a16="http://schemas.microsoft.com/office/drawing/2014/main" id="{28B5CC9F-66CE-486A-A6A0-CD3BEA4D6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FF440-2437-4C73-A115-3F3AD2F524E8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B1E6098A-63C4-47FC-9910-60CAA45792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B30C87D-0D88-4EAC-8E0D-9A54F0FA36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F8BE4A1-2932-4A96-A53D-EAD20292D95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7893" name="Slide Number Placeholder 4">
            <a:extLst>
              <a:ext uri="{FF2B5EF4-FFF2-40B4-BE49-F238E27FC236}">
                <a16:creationId xmlns:a16="http://schemas.microsoft.com/office/drawing/2014/main" id="{FA55D466-2D09-48BD-B527-683A346B1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524F57-4E48-45D8-81EA-4BFDF3296C5A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4ED87B15-C52A-456A-A85B-078D2DD4D19D}"/>
              </a:ext>
            </a:extLst>
          </p:cNvPr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BFD738-BA5C-469F-8EFE-2A30960C2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132A4-F7D5-4E23-969D-F96387B5C0D4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657284-4205-4AF1-8528-064120A4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6ADA0-A6A4-4ED8-B71E-66224E7D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65911-8B75-4991-9382-0C0DA546C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988012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433C1-E80F-44E5-999D-E293D06A79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D6D0DE5-DE76-4B61-83B9-8A4682271C2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0861-7A80-4B0F-B22A-271F6420BB0C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37A57B-ED19-469A-BD7A-735ABCF30F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B9383-6235-48A2-8BC2-E1822BD05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45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DE65893E-BB72-48A9-A45B-DC4CAB931358}"/>
              </a:ext>
            </a:extLst>
          </p:cNvPr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3A7B95F-287A-4A5C-909F-06FFE55E0B1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8D201-E02D-42EF-B699-03F2D57C2EB8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890EBDC-A04E-4C47-8DC8-9A559D10011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926B325-FFCB-4F59-A325-496FC2A6F6C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FFCD9-B3C6-4AB5-AAC0-EA82B365EB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313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11F5E97C-47F7-4309-97A5-D6202E2A93C5}"/>
              </a:ext>
            </a:extLst>
          </p:cNvPr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4C371C4-0D0D-47DA-A8A1-93B41848CD4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24348-DF31-4979-9228-5A785FBB1676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66FC440-BCE6-4B40-9049-A330025F3CE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13B4A5C-BBFB-49E6-AC23-3ADCBD25E0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5FBB-A13B-4D56-9B5E-DE9E41E15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399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6471230F-035E-47DE-A1C2-5AF6B38980B9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99647A-700D-4A6B-9A6C-DDE3F92A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B1DF5-0C38-4993-B8A9-27BEA9513194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8CF19E-A747-48BB-ACAE-4204C03F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C05D54-79DC-4FB0-A253-C0EA5289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A2B2D-55DA-45F7-9BC5-949F5E9A0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636235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13E3D4A9-1832-4DE7-A906-6EB07A863789}"/>
              </a:ext>
            </a:extLst>
          </p:cNvPr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7F2163B-B759-43D3-B4B5-F879365F01A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8228E28-44E0-4978-A2EB-A77C7AB9C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2465-0D30-4FF1-8609-1FE1BEF150AA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013D62A-F161-46B9-9DE5-35B6F0EC7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E52D99-69F8-48A3-9129-EC32AD63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F935C-1879-4DFD-89B7-8EF4BBA8B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08110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D866ECAC-65E0-46B8-908F-7B3356EA7B2E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BD1B06-581E-49E6-9D60-BF3930C4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057A3-DFFA-4FA9-A8C5-5AAA8648EFE0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FB6F83-B2F6-4421-872F-6F7FCB71E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F6382A-491B-4E0D-A9F5-A4932BF0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97700-7346-4AD2-8CA9-254DA68BC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81567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6809AF8-2E80-4B44-AB04-A95C8B7C6F09}"/>
              </a:ext>
            </a:extLst>
          </p:cNvPr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F0F82A-12FC-48BE-AA4D-6B8E8CD8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7AEFC-98FE-47E1-9568-E72C8215DD3E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CF28F-F5A1-477F-BD70-2368F698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28006C-657D-4B21-B195-43FED6D0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7FD60-10DF-4C05-A8C8-8CBB95DCA3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126238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07B09ED6-B0DA-4395-B25E-5A618239B33F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ADE2C12-0DBE-4181-95EE-0BB8ADA4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D8B98-0F63-465E-9FB9-88C519A0B19E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3B09E96-DAAA-4FEB-9D30-BC408757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070862E-B669-488B-B18C-E262002A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60F9-AFA1-4A1E-B10A-50CD1E1D6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93223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6272D7C-058B-45D5-B968-624A063928A1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D300040-9734-4910-9D01-D37E35E9F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73418-DBCE-4A7A-A1B8-36F4FD0261E9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D7AAB116-A347-430A-8C17-897BCE39E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6C86ED0-6A0A-41DB-918E-76A486DC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6489C-9E43-44AF-A072-8D2C4D443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918221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2668B329-831C-43CD-8D2C-B030B9C369B9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23D1FD6-FEED-4EC2-B11E-4040D6BD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6A405-48B8-4EB3-B3A8-1147B74419F3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9D1C9D-1BDA-4944-BC0E-66208406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21BA069-E305-468A-98B4-3E59C2E9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4102-5ED6-4D46-A43F-C6C373AFA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228590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3D72EE1-ABD0-4425-A5E3-0E1FB9EB4F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C090A22-E4AE-44C9-B84B-F0EBECC3239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057E5-62FE-4DF7-9D1A-EC176246A7A6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1B0B5B-9C5B-4019-A3E7-B1EF0B65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2AE5-7265-4853-B974-1499FD5AC4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48574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FF6AAD26-396E-4031-90EE-933D31A00BF9}"/>
              </a:ext>
            </a:extLst>
          </p:cNvPr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D2DF81A-6763-4FE7-95C8-4BF19E2A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8CF9C-E19D-474F-95C3-B6D46A36446D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A8CC960-9D96-4569-8A4C-363C1C13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32C4646-A209-4836-985C-233D7C49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F702-B4FE-4CDB-8E11-515A7559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94083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D9A31-104A-454E-A700-D515687961B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B91CA-DE9C-4BA9-8685-3CBBCAB7796D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055C6-14C3-4F9A-AA9C-9B03D75703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663B2-694E-4059-9A56-44A00B96B5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4274D-2747-4459-BE0E-CD4673D595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74703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C535A3-111F-48BC-BD76-6DBBD9266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9F1AD-A087-439E-8561-1BCBFE926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AB6A3-DBF8-44E1-8C88-6CB190ADD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90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9967F-BBC6-4A62-B995-E1AB2FCA5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90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9CB312-C8E0-48A4-8209-F6D75873F563}" type="datetimeFigureOut">
              <a:rPr lang="en-US"/>
              <a:pPr>
                <a:defRPr/>
              </a:pPr>
              <a:t>1/11/2023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83747-99ED-471F-83A9-0F8F2A520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3E8E4D4-A7E4-4DAC-931C-D7FBCC17AD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05" r:id="rId7"/>
    <p:sldLayoutId id="2147484813" r:id="rId8"/>
    <p:sldLayoutId id="2147484814" r:id="rId9"/>
    <p:sldLayoutId id="2147484806" r:id="rId10"/>
    <p:sldLayoutId id="2147484815" r:id="rId11"/>
    <p:sldLayoutId id="2147484816" r:id="rId12"/>
    <p:sldLayoutId id="2147484817" r:id="rId13"/>
    <p:sldLayoutId id="2147484818" r:id="rId14"/>
  </p:sldLayoutIdLst>
  <p:transition spd="slow">
    <p:cover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hyperlink" Target="https://www.uta.edu/housing/living/staff/ra.php" TargetMode="Externa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E1B0-40D1-41E3-9EA5-DFC1A7B93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863" y="1447800"/>
            <a:ext cx="7526337" cy="1676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Resident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Assistant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Recruitment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Interest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Session</a:t>
            </a:r>
            <a:r>
              <a:rPr lang="en-US" sz="6600" dirty="0">
                <a:ea typeface="+mj-ea"/>
              </a:rPr>
              <a:t>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40A437A-663C-4DC1-B2BE-4FA8884B0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413" y="5432425"/>
            <a:ext cx="8991600" cy="4349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 charset="2"/>
              <a:buNone/>
              <a:defRPr/>
            </a:pPr>
            <a:r>
              <a:rPr lang="en-US" sz="4800" i="1" dirty="0"/>
              <a:t>Building better communities!</a:t>
            </a:r>
            <a:endParaRPr sz="4800" i="1" dirty="0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9109FD3B-7407-40C8-B517-B37786EC2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101975"/>
            <a:ext cx="26733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E860E4-DEFC-4E14-BE1F-3AFBD09A9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41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2BB34-793B-4699-AD3D-130BEC75D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75" y="401638"/>
            <a:ext cx="9144000" cy="9699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dirty="0">
                <a:ea typeface="+mj-ea"/>
              </a:rPr>
              <a:t>Job Application Details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0FC0200-17B2-4210-8C37-D193B5D4D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979613"/>
            <a:ext cx="5330825" cy="48768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Apply via Handshake by January 29</a:t>
            </a:r>
            <a:r>
              <a:rPr lang="en-US" altLang="en-US" sz="2000" b="1" baseline="30000" dirty="0"/>
              <a:t>th</a:t>
            </a:r>
            <a:r>
              <a:rPr lang="en-US" altLang="en-US" sz="2000" b="1" dirty="0"/>
              <a:t> at 11:59pm.</a:t>
            </a:r>
          </a:p>
          <a:p>
            <a:pPr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Submit a Supplemental Application  </a:t>
            </a:r>
            <a:br>
              <a:rPr lang="en-US" altLang="en-US" sz="2000" b="1" dirty="0"/>
            </a:br>
            <a:r>
              <a:rPr lang="en-US" altLang="en-US" sz="2000" b="1" dirty="0"/>
              <a:t>[uta.erezlife.com] by January 29</a:t>
            </a:r>
            <a:r>
              <a:rPr lang="en-US" altLang="en-US" sz="2000" b="1" baseline="30000" dirty="0"/>
              <a:t>th</a:t>
            </a:r>
            <a:r>
              <a:rPr lang="en-US" altLang="en-US" sz="2000" b="1" dirty="0"/>
              <a:t> at 11:59pm.</a:t>
            </a:r>
          </a:p>
          <a:p>
            <a:pPr marL="860425" lvl="1"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Applications are read and reviewed to determine eligible and qualified candidates</a:t>
            </a:r>
          </a:p>
          <a:p>
            <a:pPr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Submit 2 References by March 6</a:t>
            </a:r>
            <a:r>
              <a:rPr lang="en-US" altLang="en-US" sz="2000" b="1" baseline="30000" dirty="0"/>
              <a:t>th</a:t>
            </a:r>
            <a:r>
              <a:rPr lang="en-US" altLang="en-US" sz="2000" b="1" dirty="0"/>
              <a:t> at 11:59pm.</a:t>
            </a:r>
          </a:p>
          <a:p>
            <a:pPr marL="0" indent="0" algn="ctr" eaLnBrk="1" fontAlgn="auto" hangingPunct="1">
              <a:lnSpc>
                <a:spcPct val="120000"/>
              </a:lnSpc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3600" b="1" dirty="0"/>
              <a:t>Applications Due January 29 at 11:59pm!</a:t>
            </a:r>
          </a:p>
          <a:p>
            <a:pPr eaLnBrk="1" fontAlgn="auto" hangingPunct="1">
              <a:buClr>
                <a:srgbClr val="002060"/>
              </a:buClr>
              <a:buFont typeface="Courier New" panose="02070309020205020404" pitchFamily="49" charset="0"/>
              <a:buChar char="o"/>
              <a:defRPr/>
            </a:pPr>
            <a:endParaRPr lang="en-US" altLang="en-US" dirty="0"/>
          </a:p>
        </p:txBody>
      </p:sp>
      <p:pic>
        <p:nvPicPr>
          <p:cNvPr id="34820" name="Picture 3" descr="A picture containing person, indoor, young, boy&#10;&#10;Description automatically generated">
            <a:extLst>
              <a:ext uri="{FF2B5EF4-FFF2-40B4-BE49-F238E27FC236}">
                <a16:creationId xmlns:a16="http://schemas.microsoft.com/office/drawing/2014/main" id="{44280B29-B061-4FD3-9F8E-7A037DE9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r="19562"/>
          <a:stretch>
            <a:fillRect/>
          </a:stretch>
        </p:blipFill>
        <p:spPr bwMode="auto">
          <a:xfrm>
            <a:off x="5715000" y="2514600"/>
            <a:ext cx="31527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CA916B-9766-47E2-871D-37A748E08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32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5746-39BA-42D1-A8DC-90D4AC1B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8788"/>
            <a:ext cx="7524750" cy="969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Interview Process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A1C4D16F-1921-4503-B819-B42AC2708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800600"/>
          </a:xfrm>
        </p:spPr>
        <p:txBody>
          <a:bodyPr/>
          <a:lstStyle/>
          <a:p>
            <a:pPr marL="457200" lvl="1" indent="0" eaLnBrk="1" fontAlgn="auto" hangingPunct="1">
              <a:buClr>
                <a:srgbClr val="002060"/>
              </a:buClr>
              <a:buNone/>
              <a:defRPr/>
            </a:pPr>
            <a:r>
              <a:rPr lang="en-US" altLang="en-US" sz="1800" b="1" dirty="0"/>
              <a:t>If selected to move on in our process, you will be required to attend Interview Day to remain eligible.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Interview Day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You will receive an email if chosen to interview</a:t>
            </a:r>
          </a:p>
          <a:p>
            <a:pPr lvl="2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/>
              <a:t>Candidates will select their interview day and time. Candidates that arrive late will not be interviewed and will not continue in the process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Interviews are to take place March 1</a:t>
            </a:r>
            <a:r>
              <a:rPr lang="en-US" altLang="en-US" sz="1800" b="1" baseline="30000" dirty="0"/>
              <a:t>st</a:t>
            </a:r>
            <a:r>
              <a:rPr lang="en-US" altLang="en-US" sz="1800" b="1" dirty="0"/>
              <a:t> - 3</a:t>
            </a:r>
            <a:r>
              <a:rPr lang="en-US" altLang="en-US" sz="1800" b="1" baseline="30000" dirty="0"/>
              <a:t>rd</a:t>
            </a:r>
            <a:r>
              <a:rPr lang="en-US" altLang="en-US" sz="1800" b="1" dirty="0"/>
              <a:t> 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Business casual attire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After the Interview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If selected for a position, you will be notified by March 14-20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9F569D-865F-42FA-80D2-AFB28686F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630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6749-D008-4654-80A8-FDD8A869F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16903">
            <a:off x="-573088" y="941388"/>
            <a:ext cx="8112126" cy="12319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dirty="0">
                <a:ea typeface="+mj-ea"/>
              </a:rPr>
              <a:t>Questions?</a:t>
            </a:r>
            <a:br>
              <a:rPr sz="4000" dirty="0">
                <a:ea typeface="+mj-ea"/>
              </a:rPr>
            </a:br>
            <a:r>
              <a:rPr sz="4000" dirty="0">
                <a:ea typeface="+mj-ea"/>
              </a:rPr>
              <a:t>Email</a:t>
            </a:r>
            <a:r>
              <a:rPr lang="en-US" sz="4000" dirty="0">
                <a:ea typeface="+mj-ea"/>
              </a:rPr>
              <a:t>:</a:t>
            </a:r>
            <a:r>
              <a:rPr sz="4000" dirty="0">
                <a:ea typeface="+mj-ea"/>
              </a:rPr>
              <a:t> livingoncampus@uta.edu</a:t>
            </a:r>
          </a:p>
        </p:txBody>
      </p:sp>
      <p:sp>
        <p:nvSpPr>
          <p:cNvPr id="38915" name="TextBox 2">
            <a:extLst>
              <a:ext uri="{FF2B5EF4-FFF2-40B4-BE49-F238E27FC236}">
                <a16:creationId xmlns:a16="http://schemas.microsoft.com/office/drawing/2014/main" id="{D4799203-1C63-4421-9832-FCFFC9AB1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81600"/>
            <a:ext cx="3467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>
                <a:latin typeface="Franklin Gothic Book" panose="020B0503020102020204" pitchFamily="34" charset="0"/>
              </a:rPr>
              <a:t>The Leadership Team, Residence Directors, and Assistant Residence Directors of Apartment and Residence Life.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D512E-5C49-4A39-ACF0-4F49C8965954}"/>
              </a:ext>
            </a:extLst>
          </p:cNvPr>
          <p:cNvSpPr txBox="1"/>
          <p:nvPr/>
        </p:nvSpPr>
        <p:spPr>
          <a:xfrm>
            <a:off x="214705" y="2468625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Visit: </a:t>
            </a:r>
            <a:r>
              <a:rPr lang="en-US" dirty="0">
                <a:hlinkClick r:id="rId5"/>
              </a:rPr>
              <a:t>https://www.uta.edu/housing/living/staff/ra.php</a:t>
            </a:r>
            <a:r>
              <a:rPr lang="en-US" dirty="0"/>
              <a:t> for more information about the RA position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3E65453-3251-4473-96DF-4DB0A4463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06CDCFB-027D-4F22-88F9-F3D9AF5DD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03" y="2468625"/>
            <a:ext cx="5440126" cy="3342557"/>
          </a:xfrm>
          <a:prstGeom prst="rect">
            <a:avLst/>
          </a:prstGeom>
        </p:spPr>
      </p:pic>
    </p:spTree>
  </p:cSld>
  <p:clrMapOvr>
    <a:masterClrMapping/>
  </p:clrMapOvr>
  <p:transition spd="slow" advTm="4508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18874-775D-47E2-8D23-A597AA489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609600"/>
            <a:ext cx="8258175" cy="7413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Who Are Resident Assistants?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813F0-7EA8-4B08-B817-B31846FF5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286000"/>
            <a:ext cx="8575675" cy="1143000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b="1" dirty="0"/>
              <a:t>RAs are student staff members who are expected to play a variety of constantly changing roles and are responsible for creating and maintaining a residential environment that is conducive to living and learning. </a:t>
            </a:r>
          </a:p>
          <a:p>
            <a:pPr eaLnBrk="1" fontAlgn="auto" hangingPunct="1">
              <a:spcAft>
                <a:spcPts val="0"/>
              </a:spcAft>
              <a:buFont typeface="Wingdings 2" charset="2"/>
              <a:buChar char=""/>
              <a:defRPr/>
            </a:pPr>
            <a:endParaRPr lang="en-US" sz="1200" b="1" dirty="0"/>
          </a:p>
          <a:p>
            <a:pPr eaLnBrk="1" fontAlgn="auto" hangingPunct="1">
              <a:spcAft>
                <a:spcPts val="0"/>
              </a:spcAft>
              <a:buFont typeface="Wingdings 2" charset="2"/>
              <a:buChar char=""/>
              <a:defRPr/>
            </a:pPr>
            <a:endParaRPr lang="en-US" dirty="0"/>
          </a:p>
        </p:txBody>
      </p:sp>
      <p:sp>
        <p:nvSpPr>
          <p:cNvPr id="18436" name="TextBox 6">
            <a:extLst>
              <a:ext uri="{FF2B5EF4-FFF2-40B4-BE49-F238E27FC236}">
                <a16:creationId xmlns:a16="http://schemas.microsoft.com/office/drawing/2014/main" id="{65E3BC56-D3A8-4770-AC5D-DB7254B3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00400"/>
            <a:ext cx="36576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573088" indent="-17303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Tx/>
              <a:buNone/>
              <a:defRPr/>
            </a:pPr>
            <a:r>
              <a:rPr lang="en-US" altLang="en-US" b="1" dirty="0">
                <a:solidFill>
                  <a:srgbClr val="FFFFFF"/>
                </a:solidFill>
                <a:latin typeface="Franklin Gothic Book" panose="020B0503020102020204" pitchFamily="34" charset="0"/>
              </a:rPr>
              <a:t>Each RA must be flexible and creative in meeting the residents’ needs by serving as a:</a:t>
            </a:r>
          </a:p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lang="en-US" altLang="en-US" b="1" dirty="0">
              <a:latin typeface="Franklin Gothic Book" panose="020B0503020102020204" pitchFamily="34" charset="0"/>
            </a:endParaRP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role model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mediator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university resource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advisor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community developer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programmer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educator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mentor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friend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F05BC9-0D50-425C-B7B0-BF4AF8989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998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BDD4-BF85-40C1-ABC3-520358370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" y="393700"/>
            <a:ext cx="8105775" cy="969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Requirements for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55C52-B51F-461D-9192-7C95A79B8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" y="2209800"/>
            <a:ext cx="5791200" cy="43434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20000"/>
              </a:lnSpc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Live on Requirement</a:t>
            </a:r>
          </a:p>
          <a:p>
            <a:pPr lvl="1" eaLnBrk="1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2 semesters of living on campus by the end of Spring 2023</a:t>
            </a:r>
          </a:p>
          <a:p>
            <a:pPr lvl="1" eaLnBrk="1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UTA residence hall or UTA on-campus apartment </a:t>
            </a:r>
            <a:br>
              <a:rPr lang="en-US" sz="5600" b="1" dirty="0"/>
            </a:br>
            <a:endParaRPr lang="en-US" sz="5600" b="1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GPA Requirement</a:t>
            </a:r>
          </a:p>
          <a:p>
            <a:pPr marL="796925" lvl="3" indent="-330200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2.50 – Cumulative GPA at time of application</a:t>
            </a:r>
          </a:p>
          <a:p>
            <a:pPr marL="796925" lvl="3" indent="-330200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2.00 – Fall 2022 Semester GPA </a:t>
            </a:r>
          </a:p>
          <a:p>
            <a:pPr marL="0" lvl="1" indent="0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endParaRPr lang="en-US" sz="5600" b="1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Disciplinary Status Requirement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in good standing with Office of Community Standards &amp; Apartment &amp; Residence Life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endParaRPr lang="en-US" sz="5600" b="1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Housing 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Rent &amp; meal plan paid and current which can vary. </a:t>
            </a:r>
          </a:p>
          <a:p>
            <a:pPr eaLnBrk="1" fontAlgn="auto" hangingPunct="1">
              <a:spcAft>
                <a:spcPts val="0"/>
              </a:spcAft>
              <a:buFont typeface="Wingdings 2" charset="2"/>
              <a:buChar char=""/>
              <a:defRPr/>
            </a:pPr>
            <a:endParaRPr lang="en-US" sz="1600" dirty="0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8BC4C7D2-BCD0-4825-8DE3-0044DA077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12907"/>
          <a:stretch>
            <a:fillRect/>
          </a:stretch>
        </p:blipFill>
        <p:spPr bwMode="auto">
          <a:xfrm>
            <a:off x="5867400" y="2286000"/>
            <a:ext cx="31734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75E460-6031-4030-B5A3-80C08CD5A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258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:a16="http://schemas.microsoft.com/office/drawing/2014/main" id="{6157331F-B7B8-4C97-B4F4-5BAA70C3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6400800"/>
            <a:ext cx="8358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400">
              <a:latin typeface="Franklin Gothic Book" panose="020B05030201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8AC58BD-9636-4AE2-94DD-17E41A1EF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522179"/>
              </p:ext>
            </p:extLst>
          </p:nvPr>
        </p:nvGraphicFramePr>
        <p:xfrm>
          <a:off x="0" y="979488"/>
          <a:ext cx="9144000" cy="587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10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Residence Halls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Apartments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109">
                <a:tc>
                  <a:txBody>
                    <a:bodyPr/>
                    <a:lstStyle/>
                    <a:p>
                      <a:r>
                        <a:rPr lang="en-US" sz="1600" dirty="0"/>
                        <a:t>Stipend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Paycheck: $577/month*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Paycheck: $727/month*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852">
                <a:tc>
                  <a:txBody>
                    <a:bodyPr/>
                    <a:lstStyle/>
                    <a:p>
                      <a:r>
                        <a:rPr lang="en-US" sz="1600" dirty="0"/>
                        <a:t>Rent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Receive Private without 1.7x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Arlington, KC, West &amp; Vandergriff – Arlington Double Rent minus $500 for the year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Ability to choose a roommate with the exception of Heights on Pecan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45% rental reduction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East and West Campus – 1 bedroom, 1 bath, unfurnished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Timber Brook and the Heights – efficiency/1 bath, fully furnished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781">
                <a:tc>
                  <a:txBody>
                    <a:bodyPr/>
                    <a:lstStyle/>
                    <a:p>
                      <a:r>
                        <a:rPr lang="en-US" sz="1600" dirty="0"/>
                        <a:t>Meal Plan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Orange Meal Plan Provided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 Meal Plan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2661">
                <a:tc gridSpan="3"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600" dirty="0"/>
                        <a:t>*Compensation based on employment during the academic year (Winter Break and Summer employment available in select communities.)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600" dirty="0"/>
                        <a:t>2023-2024 benefits have not yet been finalized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600" dirty="0"/>
                        <a:t>Compensation subject to change at the discretion of the department.</a:t>
                      </a:r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555" name="TextBox 5">
            <a:extLst>
              <a:ext uri="{FF2B5EF4-FFF2-40B4-BE49-F238E27FC236}">
                <a16:creationId xmlns:a16="http://schemas.microsoft.com/office/drawing/2014/main" id="{D9875608-B364-4A67-99A3-166E147F3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500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/>
              <a:t>Renumeration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4CD715-CDEB-464B-A88D-F73AE350F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700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75C73-B113-483A-98ED-3A57834B3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dirty="0">
                <a:ea typeface="+mj-ea"/>
              </a:rPr>
              <a:t>Benefits </a:t>
            </a:r>
            <a:r>
              <a:rPr lang="en-US" sz="2800" dirty="0">
                <a:ea typeface="+mj-ea"/>
              </a:rPr>
              <a:t>(continued)</a:t>
            </a:r>
            <a:endParaRPr lang="en-US" sz="5400" dirty="0">
              <a:ea typeface="+mj-ea"/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EDABF800-13FA-4EBA-AC5B-3F430EC83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2617788"/>
            <a:ext cx="4724400" cy="3787775"/>
          </a:xfrm>
        </p:spPr>
        <p:txBody>
          <a:bodyPr>
            <a:normAutofit fontScale="85000" lnSpcReduction="10000"/>
          </a:bodyPr>
          <a:lstStyle/>
          <a:p>
            <a:pPr marL="0" indent="0" eaLnBrk="1" fontAlgn="auto" hangingPunct="1"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900" b="1" dirty="0"/>
              <a:t>Personal and Professional development opportunities: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900" b="1" dirty="0"/>
              <a:t>Training &amp; developing transferable skills in communication, conflict mediation, goal setting, and working in a team, just to name a few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900" b="1" dirty="0"/>
              <a:t>Leadership opportunities provided through conference attendance (Leadership Retreat, RA conference) and departmental committee involvement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900" b="1" dirty="0"/>
              <a:t>Networking &amp; Making Connections through community development, programming and supporting UTA events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F036E8-2301-4BE7-84FC-5C84359A3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25613F-25D3-420D-BFBA-05605C755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2" y="3285036"/>
            <a:ext cx="4361382" cy="245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8738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4DF-1C36-4AF2-AFB2-AC76B3635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96938"/>
            <a:ext cx="7524750" cy="971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As an RA, you demonstrate Maverick Pride by bringing residents to events like: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94CC511C-CFA8-4200-BDB4-5733A90E5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763" y="2438400"/>
            <a:ext cx="3810001" cy="3962400"/>
          </a:xfrm>
        </p:spPr>
        <p:txBody>
          <a:bodyPr/>
          <a:lstStyle/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Welcome Week events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 err="1"/>
              <a:t>Oozeball</a:t>
            </a:r>
            <a:endParaRPr lang="en-US" altLang="en-US" b="1" dirty="0"/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Bed Races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Halloween Casino Night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Athletic events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Homecoming events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Late Night Breakfast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Block Party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and much more!</a:t>
            </a:r>
          </a:p>
        </p:txBody>
      </p:sp>
      <p:pic>
        <p:nvPicPr>
          <p:cNvPr id="26628" name="Picture 3" descr="A person preparing food while standing in the grass&#10;&#10;Description automatically generated">
            <a:extLst>
              <a:ext uri="{FF2B5EF4-FFF2-40B4-BE49-F238E27FC236}">
                <a16:creationId xmlns:a16="http://schemas.microsoft.com/office/drawing/2014/main" id="{DB28A64A-467F-4E57-A3BF-7AD4761A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2667000"/>
            <a:ext cx="5257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B199F4-510E-448A-9A13-3A2DF419F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09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1C86-7349-4421-8A80-AED9BDF5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DC37BA1-93B1-4A27-B434-4801C3638F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177142"/>
              </p:ext>
            </p:extLst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376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Apartments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Residence Halls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3346">
                <a:tc>
                  <a:txBody>
                    <a:bodyPr/>
                    <a:lstStyle/>
                    <a:p>
                      <a:r>
                        <a:rPr lang="en-US" sz="1800" dirty="0"/>
                        <a:t>Employment</a:t>
                      </a:r>
                      <a:r>
                        <a:rPr lang="en-US" sz="1800" baseline="0" dirty="0"/>
                        <a:t> dates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Through August 1, 2024</a:t>
                      </a:r>
                    </a:p>
                    <a:p>
                      <a:pPr algn="ctr"/>
                      <a:endParaRPr lang="en-US" sz="1800" baseline="0" dirty="0"/>
                    </a:p>
                    <a:p>
                      <a:pPr algn="ctr"/>
                      <a:r>
                        <a:rPr lang="en-US" sz="1400" i="1" dirty="0"/>
                        <a:t>* May</a:t>
                      </a:r>
                      <a:r>
                        <a:rPr lang="en-US" sz="1400" i="1" baseline="0" dirty="0"/>
                        <a:t> w</a:t>
                      </a:r>
                      <a:r>
                        <a:rPr lang="en-US" sz="1400" i="1" dirty="0"/>
                        <a:t>ork </a:t>
                      </a:r>
                      <a:r>
                        <a:rPr lang="en-US" sz="1400" i="1" baseline="0" dirty="0"/>
                        <a:t>holidays/breaks</a:t>
                      </a:r>
                      <a:endParaRPr lang="en-US" sz="1400" i="1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Through Early May 2024</a:t>
                      </a:r>
                      <a:endParaRPr lang="en-US" sz="1800" baseline="0" dirty="0"/>
                    </a:p>
                    <a:p>
                      <a:pPr algn="ctr"/>
                      <a:endParaRPr lang="en-US" sz="1400" baseline="0" dirty="0"/>
                    </a:p>
                    <a:p>
                      <a:pPr algn="ctr"/>
                      <a:r>
                        <a:rPr lang="en-US" sz="1400" baseline="0" dirty="0"/>
                        <a:t>*RA’s may have the opportunity to work during winter break in certain residence halls.</a:t>
                      </a:r>
                      <a:endParaRPr lang="en-US" sz="14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4256">
                <a:tc>
                  <a:txBody>
                    <a:bodyPr/>
                    <a:lstStyle/>
                    <a:p>
                      <a:r>
                        <a:rPr lang="en-US" sz="1800" dirty="0"/>
                        <a:t>Additional responsibilities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Newsletters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Cleaning inspections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Community walks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Door decs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Floor/ramp meetings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Front desk shift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272">
                <a:tc>
                  <a:txBody>
                    <a:bodyPr/>
                    <a:lstStyle/>
                    <a:p>
                      <a:r>
                        <a:rPr lang="en-US" sz="1800" dirty="0"/>
                        <a:t>On</a:t>
                      </a:r>
                      <a:r>
                        <a:rPr lang="en-US" sz="1800" baseline="0" dirty="0"/>
                        <a:t> Call Shifts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Varies</a:t>
                      </a:r>
                      <a:r>
                        <a:rPr lang="en-US" sz="1800" baseline="0" dirty="0"/>
                        <a:t> per community. At least 2 Primary and 2 secondary shifts per semester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1-2</a:t>
                      </a:r>
                      <a:r>
                        <a:rPr lang="en-US" sz="1800" baseline="0" dirty="0"/>
                        <a:t> RAs on call per night, depending on community. </a:t>
                      </a:r>
                    </a:p>
                    <a:p>
                      <a:endParaRPr lang="en-US" sz="18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3182">
                <a:tc>
                  <a:txBody>
                    <a:bodyPr/>
                    <a:lstStyle/>
                    <a:p>
                      <a:r>
                        <a:rPr lang="en-US" sz="1800" dirty="0"/>
                        <a:t>Rounds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 times per week (Thursday-Sunday)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2 times per night </a:t>
                      </a:r>
                      <a:endParaRPr lang="en-US" sz="18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8182">
                <a:tc>
                  <a:txBody>
                    <a:bodyPr/>
                    <a:lstStyle/>
                    <a:p>
                      <a:r>
                        <a:rPr lang="en-US" sz="1800" dirty="0"/>
                        <a:t>Other</a:t>
                      </a:r>
                    </a:p>
                  </a:txBody>
                  <a:tcPr marT="45715" marB="4571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events</a:t>
                      </a:r>
                    </a:p>
                    <a:p>
                      <a:pPr algn="ctr"/>
                      <a:r>
                        <a:rPr lang="en-US" sz="1800" dirty="0"/>
                        <a:t>Weekly staff meetings / one-on-one</a:t>
                      </a:r>
                      <a:r>
                        <a:rPr lang="en-US" sz="1800" baseline="0" dirty="0"/>
                        <a:t> meetings</a:t>
                      </a:r>
                    </a:p>
                    <a:p>
                      <a:pPr algn="ctr"/>
                      <a:r>
                        <a:rPr lang="en-US" sz="1800" baseline="0" dirty="0"/>
                        <a:t>Know your community and residents; visibility </a:t>
                      </a:r>
                    </a:p>
                    <a:p>
                      <a:pPr algn="ctr"/>
                      <a:r>
                        <a:rPr lang="en-US" sz="1800" baseline="0" dirty="0"/>
                        <a:t>Committee participation</a:t>
                      </a:r>
                    </a:p>
                    <a:p>
                      <a:pPr algn="ctr"/>
                      <a:r>
                        <a:rPr lang="en-US" sz="1800" baseline="0" dirty="0"/>
                        <a:t>Bulletin boards</a:t>
                      </a:r>
                      <a:endParaRPr lang="en-US" sz="1800" dirty="0"/>
                    </a:p>
                  </a:txBody>
                  <a:tcPr marT="45715" marB="4571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C5961A-7305-491B-9E88-15E4B9FF5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780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4DF6E-EE8B-43CD-8491-EB99C9C1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7521575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j-ea"/>
              </a:rPr>
              <a:t>responsibilities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1D2569E-8245-4EBB-AF47-846A90C8B2CF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220200" cy="7064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9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Residence Halls</a:t>
                      </a:r>
                    </a:p>
                  </a:txBody>
                  <a:tcPr marT="45742" marB="45742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UTA</a:t>
                      </a:r>
                      <a:r>
                        <a:rPr lang="en-US" sz="1800" baseline="0" dirty="0"/>
                        <a:t> Apartments</a:t>
                      </a:r>
                      <a:endParaRPr lang="en-US" sz="1800" dirty="0"/>
                    </a:p>
                  </a:txBody>
                  <a:tcPr marT="45742" marB="45742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32">
                <a:tc>
                  <a:txBody>
                    <a:bodyPr/>
                    <a:lstStyle/>
                    <a:p>
                      <a:r>
                        <a:rPr lang="en-US" sz="1800" b="1" dirty="0"/>
                        <a:t>Know</a:t>
                      </a:r>
                      <a:r>
                        <a:rPr lang="en-US" sz="1800" b="1" baseline="0" dirty="0"/>
                        <a:t> your residents!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477">
                <a:tc>
                  <a:txBody>
                    <a:bodyPr/>
                    <a:lstStyle/>
                    <a:p>
                      <a:r>
                        <a:rPr lang="en-US" sz="1800" b="1" dirty="0"/>
                        <a:t>Act</a:t>
                      </a:r>
                      <a:r>
                        <a:rPr lang="en-US" sz="1800" b="1" baseline="0" dirty="0"/>
                        <a:t> as a resource for your residents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232">
                <a:tc>
                  <a:txBody>
                    <a:bodyPr/>
                    <a:lstStyle/>
                    <a:p>
                      <a:r>
                        <a:rPr lang="en-US" sz="1800" b="1" dirty="0"/>
                        <a:t>Programming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616">
                <a:tc>
                  <a:txBody>
                    <a:bodyPr/>
                    <a:lstStyle/>
                    <a:p>
                      <a:r>
                        <a:rPr lang="en-US" sz="1800" b="1" dirty="0"/>
                        <a:t>Bulletin Boards/Door Decs </a:t>
                      </a:r>
                      <a:r>
                        <a:rPr lang="en-US" altLang="en-US" sz="1800" dirty="0">
                          <a:sym typeface="Wingdings" pitchFamily="2" charset="2"/>
                        </a:rPr>
                        <a:t> </a:t>
                      </a:r>
                      <a:br>
                        <a:rPr lang="en-US" altLang="en-US" sz="1800" dirty="0">
                          <a:sym typeface="Wingdings" pitchFamily="2" charset="2"/>
                        </a:rPr>
                      </a:br>
                      <a:r>
                        <a:rPr lang="en-US" altLang="en-US" sz="1800" i="1" dirty="0">
                          <a:sym typeface="Wingdings" pitchFamily="2" charset="2"/>
                        </a:rPr>
                        <a:t>get creative!</a:t>
                      </a:r>
                      <a:endParaRPr lang="en-US" sz="1800" b="1" i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Bulletin Boards -</a:t>
                      </a:r>
                    </a:p>
                    <a:p>
                      <a:r>
                        <a:rPr lang="en-US" sz="1400" dirty="0"/>
                        <a:t>Door </a:t>
                      </a:r>
                      <a:r>
                        <a:rPr lang="en-US" sz="1400" dirty="0" err="1"/>
                        <a:t>Decs</a:t>
                      </a:r>
                      <a:r>
                        <a:rPr lang="en-US" sz="1400" dirty="0"/>
                        <a:t> – </a:t>
                      </a:r>
                      <a:r>
                        <a:rPr lang="en-US" sz="1200" dirty="0"/>
                        <a:t>HOP &amp; TB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                       EC &amp; WC</a:t>
                      </a:r>
                      <a:endParaRPr lang="en-US" sz="14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999">
                <a:tc>
                  <a:txBody>
                    <a:bodyPr/>
                    <a:lstStyle/>
                    <a:p>
                      <a:r>
                        <a:rPr lang="en-US" sz="1800" b="1" dirty="0"/>
                        <a:t>Weekly Meetings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723">
                <a:tc>
                  <a:txBody>
                    <a:bodyPr/>
                    <a:lstStyle/>
                    <a:p>
                      <a:r>
                        <a:rPr lang="en-US" sz="1800" b="1" dirty="0"/>
                        <a:t>On-Call Duties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232">
                <a:tc>
                  <a:txBody>
                    <a:bodyPr/>
                    <a:lstStyle/>
                    <a:p>
                      <a:r>
                        <a:rPr lang="en-US" sz="1800" b="1" dirty="0"/>
                        <a:t>Front</a:t>
                      </a:r>
                      <a:r>
                        <a:rPr lang="en-US" sz="1800" b="1" baseline="0" dirty="0"/>
                        <a:t> Desk Responsibilities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0466">
                <a:tc>
                  <a:txBody>
                    <a:bodyPr/>
                    <a:lstStyle/>
                    <a:p>
                      <a:r>
                        <a:rPr lang="en-US" sz="1800" b="1" dirty="0"/>
                        <a:t>Holiday/Weekend</a:t>
                      </a:r>
                      <a:r>
                        <a:rPr lang="en-US" sz="1800" b="1" baseline="0" dirty="0"/>
                        <a:t> Requirements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Weekends – Some weekends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Holiday</a:t>
                      </a:r>
                      <a:r>
                        <a:rPr lang="en-US" sz="1200" baseline="0" dirty="0"/>
                        <a:t> breaks</a:t>
                      </a:r>
                      <a:r>
                        <a:rPr lang="en-US" sz="1200" dirty="0"/>
                        <a:t> -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Thanksgiving</a:t>
                      </a:r>
                      <a:r>
                        <a:rPr lang="en-US" sz="1200" baseline="0" dirty="0"/>
                        <a:t> and Spring Break </a:t>
                      </a:r>
                      <a:br>
                        <a:rPr lang="en-US" sz="1200" baseline="0" dirty="0"/>
                      </a:br>
                      <a:r>
                        <a:rPr lang="en-US" sz="1200" baseline="0" dirty="0"/>
                        <a:t>Winter break: RA’s may have the opportunity to work during winter break in certain residence halls.</a:t>
                      </a:r>
                      <a:endParaRPr lang="en-US" sz="1200" dirty="0"/>
                    </a:p>
                    <a:p>
                      <a:endParaRPr lang="en-US" sz="12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Some weekend and holiday work is required. </a:t>
                      </a: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269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1514A008-7B45-4238-A369-863ACF703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0486" y="1213245"/>
            <a:ext cx="503345" cy="590549"/>
          </a:xfrm>
          <a:prstGeom prst="rect">
            <a:avLst/>
          </a:prstGeom>
          <a:noFill/>
        </p:spPr>
      </p:pic>
      <p:pic>
        <p:nvPicPr>
          <p:cNvPr id="8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92C3FB30-61B4-4811-B2C4-080AEA84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29357" y="1209357"/>
            <a:ext cx="503345" cy="590549"/>
          </a:xfrm>
          <a:prstGeom prst="rect">
            <a:avLst/>
          </a:prstGeom>
          <a:noFill/>
        </p:spPr>
      </p:pic>
      <p:pic>
        <p:nvPicPr>
          <p:cNvPr id="10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D7684E3A-3AE2-4139-914F-2538479A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20649" y="1652235"/>
            <a:ext cx="503345" cy="590549"/>
          </a:xfrm>
          <a:prstGeom prst="rect">
            <a:avLst/>
          </a:prstGeom>
          <a:noFill/>
        </p:spPr>
      </p:pic>
      <p:pic>
        <p:nvPicPr>
          <p:cNvPr id="11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0FB828AC-5A20-4969-9648-1BC5C7CE3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09682" y="1714633"/>
            <a:ext cx="503345" cy="590549"/>
          </a:xfrm>
          <a:prstGeom prst="rect">
            <a:avLst/>
          </a:prstGeom>
          <a:noFill/>
        </p:spPr>
      </p:pic>
      <p:pic>
        <p:nvPicPr>
          <p:cNvPr id="13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732E99D7-CF08-42BF-855E-60CF3221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0530" y="2161013"/>
            <a:ext cx="503345" cy="590549"/>
          </a:xfrm>
          <a:prstGeom prst="rect">
            <a:avLst/>
          </a:prstGeom>
          <a:noFill/>
        </p:spPr>
      </p:pic>
      <p:pic>
        <p:nvPicPr>
          <p:cNvPr id="14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8962CF69-2A4D-4367-B25B-9FB38BD3A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35264" y="2175824"/>
            <a:ext cx="503345" cy="590549"/>
          </a:xfrm>
          <a:prstGeom prst="rect">
            <a:avLst/>
          </a:prstGeom>
          <a:noFill/>
        </p:spPr>
      </p:pic>
      <p:pic>
        <p:nvPicPr>
          <p:cNvPr id="16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98A5F90B-4121-42EC-8352-87C9C9DE6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3337" y="2743837"/>
            <a:ext cx="503345" cy="590549"/>
          </a:xfrm>
          <a:prstGeom prst="rect">
            <a:avLst/>
          </a:prstGeom>
          <a:noFill/>
        </p:spPr>
      </p:pic>
      <p:pic>
        <p:nvPicPr>
          <p:cNvPr id="18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7B0DA424-B5BA-40C3-B75E-5C35C8E06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8591" y="3452579"/>
            <a:ext cx="503345" cy="590549"/>
          </a:xfrm>
          <a:prstGeom prst="rect">
            <a:avLst/>
          </a:prstGeom>
          <a:noFill/>
        </p:spPr>
      </p:pic>
      <p:pic>
        <p:nvPicPr>
          <p:cNvPr id="19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102C34C5-3999-4AFA-BC0E-BCAF57427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42849" y="3447718"/>
            <a:ext cx="503345" cy="590549"/>
          </a:xfrm>
          <a:prstGeom prst="rect">
            <a:avLst/>
          </a:prstGeom>
          <a:noFill/>
        </p:spPr>
      </p:pic>
      <p:pic>
        <p:nvPicPr>
          <p:cNvPr id="21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ABDC4EA0-2814-4AB2-A6CF-62FB71AE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3338" y="4059865"/>
            <a:ext cx="503345" cy="590549"/>
          </a:xfrm>
          <a:prstGeom prst="rect">
            <a:avLst/>
          </a:prstGeom>
          <a:noFill/>
        </p:spPr>
      </p:pic>
      <p:pic>
        <p:nvPicPr>
          <p:cNvPr id="22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8F447FA7-833E-4394-9D08-3CC5D27A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22294" y="4085348"/>
            <a:ext cx="503345" cy="590549"/>
          </a:xfrm>
          <a:prstGeom prst="rect">
            <a:avLst/>
          </a:prstGeom>
          <a:noFill/>
        </p:spPr>
      </p:pic>
      <p:pic>
        <p:nvPicPr>
          <p:cNvPr id="24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D013E78D-6F4E-455D-AF88-C17F67DBB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24185" y="4580604"/>
            <a:ext cx="503345" cy="590549"/>
          </a:xfrm>
          <a:prstGeom prst="rect">
            <a:avLst/>
          </a:prstGeom>
          <a:noFill/>
        </p:spPr>
      </p:pic>
      <p:pic>
        <p:nvPicPr>
          <p:cNvPr id="27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9255291F-F8B9-4062-92F7-3DA5099E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33390" y="5642364"/>
            <a:ext cx="503345" cy="590549"/>
          </a:xfrm>
          <a:prstGeom prst="rect">
            <a:avLst/>
          </a:prstGeom>
          <a:noFill/>
        </p:spPr>
      </p:pic>
      <p:pic>
        <p:nvPicPr>
          <p:cNvPr id="30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2BC3A561-A438-4445-8216-812DBA130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3338" y="5334107"/>
            <a:ext cx="217090" cy="254700"/>
          </a:xfrm>
          <a:prstGeom prst="rect">
            <a:avLst/>
          </a:prstGeom>
          <a:noFill/>
        </p:spPr>
      </p:pic>
      <p:pic>
        <p:nvPicPr>
          <p:cNvPr id="31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0DFA7BA7-881D-4CE9-80C8-2D921B1F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75490" y="2667000"/>
            <a:ext cx="251673" cy="295274"/>
          </a:xfrm>
          <a:prstGeom prst="rect">
            <a:avLst/>
          </a:prstGeom>
          <a:noFill/>
        </p:spPr>
      </p:pic>
      <p:pic>
        <p:nvPicPr>
          <p:cNvPr id="32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3192E611-E520-4AFE-ABEC-608DB53E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739927" y="2895600"/>
            <a:ext cx="251673" cy="295274"/>
          </a:xfrm>
          <a:prstGeom prst="rect">
            <a:avLst/>
          </a:prstGeom>
          <a:noFill/>
        </p:spPr>
      </p:pic>
      <p:pic>
        <p:nvPicPr>
          <p:cNvPr id="33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AB35FC6C-E90A-4C4F-BBA4-B5379636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39005" y="5937638"/>
            <a:ext cx="181644" cy="213113"/>
          </a:xfrm>
          <a:prstGeom prst="rect">
            <a:avLst/>
          </a:prstGeom>
          <a:noFill/>
        </p:spPr>
      </p:pic>
      <p:sp>
        <p:nvSpPr>
          <p:cNvPr id="35" name="&quot;No&quot; Symbol 34">
            <a:extLst>
              <a:ext uri="{FF2B5EF4-FFF2-40B4-BE49-F238E27FC236}">
                <a16:creationId xmlns:a16="http://schemas.microsoft.com/office/drawing/2014/main" id="{79E5D065-1DAF-49E1-A48F-4118E034E469}"/>
              </a:ext>
            </a:extLst>
          </p:cNvPr>
          <p:cNvSpPr/>
          <p:nvPr/>
        </p:nvSpPr>
        <p:spPr bwMode="auto">
          <a:xfrm>
            <a:off x="7932738" y="4775200"/>
            <a:ext cx="295275" cy="301625"/>
          </a:xfrm>
          <a:prstGeom prst="noSmoking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&quot;No&quot; Symbol 36">
            <a:extLst>
              <a:ext uri="{FF2B5EF4-FFF2-40B4-BE49-F238E27FC236}">
                <a16:creationId xmlns:a16="http://schemas.microsoft.com/office/drawing/2014/main" id="{AA0C3D15-7083-49AB-A255-1329138ED311}"/>
              </a:ext>
            </a:extLst>
          </p:cNvPr>
          <p:cNvSpPr/>
          <p:nvPr/>
        </p:nvSpPr>
        <p:spPr bwMode="auto">
          <a:xfrm>
            <a:off x="8510588" y="3165475"/>
            <a:ext cx="147637" cy="187325"/>
          </a:xfrm>
          <a:prstGeom prst="noSmoking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72B26BA8-C587-4FDA-85A1-37617033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05600" y="6640318"/>
            <a:ext cx="181644" cy="213113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06B10B-2642-430D-8A3F-FF8E399AB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791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B37D-23F5-4A11-B526-4C2D33F4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" y="457200"/>
            <a:ext cx="7524750" cy="969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dirty="0">
                <a:ea typeface="+mj-ea"/>
              </a:rPr>
              <a:t>Employment Dates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671D2787-F8D2-417E-AE4F-31FEC4905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8" y="2703513"/>
            <a:ext cx="8686800" cy="1536700"/>
          </a:xfrm>
        </p:spPr>
        <p:txBody>
          <a:bodyPr>
            <a:noAutofit/>
          </a:bodyPr>
          <a:lstStyle/>
          <a:p>
            <a:pPr marL="0" indent="0" eaLnBrk="1" fontAlgn="auto" hangingPunct="1"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altLang="en-US" b="1" u="sng" dirty="0"/>
              <a:t>UTA Apartments and Residence Halls:</a:t>
            </a:r>
            <a:endParaRPr lang="en-US" altLang="en-US" b="1" dirty="0"/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Apartment RAs: August 2023 – August 1, 2024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Residence Hall RAs: August 2023 – May 2024 (summer employment may be available)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Must attend a mandatory training at the beginning of August</a:t>
            </a:r>
          </a:p>
          <a:p>
            <a:pPr marL="457200" lvl="1" indent="0" eaLnBrk="1" fontAlgn="auto" hangingPunct="1">
              <a:buClr>
                <a:srgbClr val="002060"/>
              </a:buClr>
              <a:buFont typeface="Wingdings 2" charset="2"/>
              <a:buNone/>
              <a:defRPr/>
            </a:pPr>
            <a:endParaRPr lang="en-US" altLang="en-US" sz="1800" dirty="0"/>
          </a:p>
        </p:txBody>
      </p:sp>
      <p:pic>
        <p:nvPicPr>
          <p:cNvPr id="32772" name="Picture 3" descr="A group of people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A496E6B6-433E-4E52-BB17-D2425F84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73613"/>
            <a:ext cx="37163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A7B418-A821-4DF7-8C1C-E1B502D79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65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6490</TotalTime>
  <Words>905</Words>
  <Application>Microsoft Office PowerPoint</Application>
  <PresentationFormat>On-screen Show (4:3)</PresentationFormat>
  <Paragraphs>149</Paragraphs>
  <Slides>12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Courier New</vt:lpstr>
      <vt:lpstr>Franklin Gothic Book</vt:lpstr>
      <vt:lpstr>Georgia</vt:lpstr>
      <vt:lpstr>Wingdings</vt:lpstr>
      <vt:lpstr>Wingdings 2</vt:lpstr>
      <vt:lpstr>Quotable</vt:lpstr>
      <vt:lpstr>Resident Assistant Recruitment Interest Session </vt:lpstr>
      <vt:lpstr>Who Are Resident Assistants?</vt:lpstr>
      <vt:lpstr>Requirements for Application</vt:lpstr>
      <vt:lpstr>PowerPoint Presentation</vt:lpstr>
      <vt:lpstr>Benefits (continued)</vt:lpstr>
      <vt:lpstr>As an RA, you demonstrate Maverick Pride by bringing residents to events like:</vt:lpstr>
      <vt:lpstr>PowerPoint Presentation</vt:lpstr>
      <vt:lpstr>responsibilities</vt:lpstr>
      <vt:lpstr>Employment Dates</vt:lpstr>
      <vt:lpstr>Job Application Details</vt:lpstr>
      <vt:lpstr>Interview Process</vt:lpstr>
      <vt:lpstr>Questions? Email: livingoncampus@uta.edu</vt:lpstr>
    </vt:vector>
  </TitlesOfParts>
  <Company>University of Texas at Arlington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 ASSISTANT INTEREST SESSION!</dc:title>
  <dc:creator>oit</dc:creator>
  <cp:lastModifiedBy>Bowen, Brandi</cp:lastModifiedBy>
  <cp:revision>228</cp:revision>
  <cp:lastPrinted>2019-01-16T14:35:20Z</cp:lastPrinted>
  <dcterms:created xsi:type="dcterms:W3CDTF">2013-11-13T14:18:49Z</dcterms:created>
  <dcterms:modified xsi:type="dcterms:W3CDTF">2023-01-11T22:50:17Z</dcterms:modified>
</cp:coreProperties>
</file>