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8" r:id="rId5"/>
    <p:sldId id="329" r:id="rId6"/>
    <p:sldId id="330" r:id="rId7"/>
    <p:sldId id="331" r:id="rId8"/>
    <p:sldId id="332" r:id="rId9"/>
    <p:sldId id="334" r:id="rId10"/>
    <p:sldId id="333" r:id="rId11"/>
    <p:sldId id="335" r:id="rId12"/>
    <p:sldId id="336" r:id="rId13"/>
    <p:sldId id="337" r:id="rId14"/>
    <p:sldId id="33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B570E1-CFFA-F280-BAED-DB325FDF417B}" name="Bridges, Jessica L" initials="BL" userId="S::bridges@uta.edu::7543e851-fc57-4885-b57d-2df771cc2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B"/>
    <a:srgbClr val="FC2184"/>
    <a:srgbClr val="80F571"/>
    <a:srgbClr val="13409F"/>
    <a:srgbClr val="CAB447"/>
    <a:srgbClr val="FF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ABC6-AE81-214D-B04B-F13CE2227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3795-EAAB-8C4B-B865-8464BECAB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E638-083F-2742-8710-EF25AB6A16C1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ECA2D-985E-8D44-A4FB-51751C64F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0B2F-FCD1-B940-AFB1-3C0582F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0D12-813D-3D40-A841-271861A2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A097-495F-854B-A9AD-402D045A3296}" type="datetimeFigureOut">
              <a:rPr lang="en-US" smtClean="0"/>
              <a:t>5/19/24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5E2-78CD-F746-9BAF-2B89BCAF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1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871" y="3562708"/>
            <a:ext cx="5226218" cy="1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3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953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2385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75024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600" y="2741663"/>
            <a:ext cx="3659188" cy="89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1785462"/>
            <a:ext cx="8229600" cy="85725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529642"/>
            <a:ext cx="8229600" cy="679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28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9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8375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8229600" cy="30988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6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7994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648200" y="1310641"/>
            <a:ext cx="4038600" cy="309880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6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7501" y="1111158"/>
            <a:ext cx="2721430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499" y="2856015"/>
            <a:ext cx="2721431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919350" y="1111158"/>
            <a:ext cx="2644240" cy="1744857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9453" y="2985224"/>
            <a:ext cx="2721431" cy="1971304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916" y="1117911"/>
            <a:ext cx="2933203" cy="166173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5267" y="2985224"/>
            <a:ext cx="2952999" cy="1959926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06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81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41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6" r:id="rId4"/>
    <p:sldLayoutId id="2147483654" r:id="rId5"/>
    <p:sldLayoutId id="2147483650" r:id="rId6"/>
    <p:sldLayoutId id="2147483652" r:id="rId7"/>
    <p:sldLayoutId id="2147483664" r:id="rId8"/>
    <p:sldLayoutId id="2147483659" r:id="rId9"/>
    <p:sldLayoutId id="2147483662" r:id="rId10"/>
    <p:sldLayoutId id="2147483660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esign@uta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ta.instructure.com/enroll/NGKG4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39DA-3086-6F97-0E6E-F36A172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Concentration Portfolio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082-C62A-1DA0-431F-A27CE3A239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(CPR)</a:t>
            </a:r>
          </a:p>
        </p:txBody>
      </p:sp>
    </p:spTree>
    <p:extLst>
      <p:ext uri="{BB962C8B-B14F-4D97-AF65-F5344CB8AC3E}">
        <p14:creationId xmlns:p14="http://schemas.microsoft.com/office/powerpoint/2010/main" val="192998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9F87-0366-AD08-2595-4B3B62C5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do I contact?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DADD-FF17-3284-55DF-50E2D9C2FF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Area Coordinators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4D46F-28F0-3143-79D8-A205FE2B0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747" y="1310640"/>
            <a:ext cx="8686800" cy="2837077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/>
              <a:t>Art Education: Lucy </a:t>
            </a:r>
            <a:r>
              <a:rPr lang="en-US" sz="1800" err="1"/>
              <a:t>Bartholomee</a:t>
            </a:r>
            <a:endParaRPr lang="en-US" sz="1800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Cinematic Arts: Daniel Garcia &amp; </a:t>
            </a:r>
          </a:p>
          <a:p>
            <a:pPr marL="0" indent="0">
              <a:buNone/>
            </a:pPr>
            <a:r>
              <a:rPr lang="en-US" sz="1800"/>
              <a:t>Patty Newton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800"/>
              <a:t>Clay: Nick Wood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Design: </a:t>
            </a:r>
            <a:r>
              <a:rPr lang="en-US" sz="1800">
                <a:hlinkClick r:id="rId3"/>
              </a:rPr>
              <a:t>design@uta.edu</a:t>
            </a:r>
            <a:r>
              <a:rPr lang="en-US" sz="180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Drawing: Carlos </a:t>
            </a:r>
            <a:r>
              <a:rPr lang="en-US" sz="1800" err="1"/>
              <a:t>Donjuan</a:t>
            </a:r>
            <a:endParaRPr lang="en-US" sz="1800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Glass: Justin Ginsberg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Interactive Media: Josh Wilson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Painting: Benjamin Terry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Photography: Bryan </a:t>
            </a:r>
            <a:r>
              <a:rPr lang="en-US" sz="1800" err="1"/>
              <a:t>Florentin</a:t>
            </a:r>
            <a:endParaRPr lang="en-US" sz="1800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Printmaking: Carrie Iverson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Sculpture: Fernando Johnson</a:t>
            </a:r>
          </a:p>
        </p:txBody>
      </p:sp>
    </p:spTree>
    <p:extLst>
      <p:ext uri="{BB962C8B-B14F-4D97-AF65-F5344CB8AC3E}">
        <p14:creationId xmlns:p14="http://schemas.microsoft.com/office/powerpoint/2010/main" val="76644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C9A1-2BCC-390E-2D47-03F1CC6D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Advising Canvas Page!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0EF8-8CD3-1C2F-B625-EE7A06650E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b="1" i="0" u="sng" strike="noStrike">
                <a:solidFill>
                  <a:srgbClr val="222124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https://uta.instructure.com/enroll/NGKG4T</a:t>
            </a:r>
            <a:r>
              <a:rPr lang="en-US" sz="1800" b="1" i="0" u="sng" strike="noStrike">
                <a:solidFill>
                  <a:srgbClr val="222124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0FA96-C0A3-6CFA-DF3A-07A0044C2D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This page is designed to be a one-stop shop for all of your art department needs!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To join this Canvas page, go to the link above or scan the QR and click “enroll in course.”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Information will be periodically updated as needed. </a:t>
            </a:r>
          </a:p>
        </p:txBody>
      </p:sp>
      <p:pic>
        <p:nvPicPr>
          <p:cNvPr id="7" name="Content Placeholder 6" descr="A QR code on a white background for students to join the Art Advising Canvas page. &#10;&#10;">
            <a:extLst>
              <a:ext uri="{FF2B5EF4-FFF2-40B4-BE49-F238E27FC236}">
                <a16:creationId xmlns:a16="http://schemas.microsoft.com/office/drawing/2014/main" id="{21140E51-50A8-8148-1446-7C9800961A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3086" y="1311275"/>
            <a:ext cx="3108828" cy="3098800"/>
          </a:xfrm>
        </p:spPr>
      </p:pic>
    </p:spTree>
    <p:extLst>
      <p:ext uri="{BB962C8B-B14F-4D97-AF65-F5344CB8AC3E}">
        <p14:creationId xmlns:p14="http://schemas.microsoft.com/office/powerpoint/2010/main" val="241899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2DA-D6A2-C987-7427-B0F2BA05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CPR?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013B-D985-2615-4FA2-96C3E4CBEE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Portfolio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0329B-A2F3-A819-1BDA-09588C4D8A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assessment of your artwork by faculty within your specific area to ensure your work is up to standards</a:t>
            </a:r>
          </a:p>
          <a:p>
            <a:r>
              <a:rPr lang="en-US" dirty="0"/>
              <a:t>Entry Level Review (21/24hr) – to determine if you will officially become an art major for your degree plan</a:t>
            </a:r>
          </a:p>
          <a:p>
            <a:r>
              <a:rPr lang="en-US" dirty="0"/>
              <a:t>Advanced Level Review (36hr) – BFA majors only, follow-up review to ensure you’re on the right track with your advanced work </a:t>
            </a:r>
          </a:p>
          <a:p>
            <a:r>
              <a:rPr lang="en-US" i="1" dirty="0"/>
              <a:t>*Some areas may only require one CPR, combining Entry &amp; Advanced Review (Cinematic Arts, Design, &amp; Photography may have different hour requirements) </a:t>
            </a:r>
          </a:p>
          <a:p>
            <a:endParaRPr lang="en-US" dirty="0"/>
          </a:p>
          <a:p>
            <a:r>
              <a:rPr lang="en-US" dirty="0"/>
              <a:t>Meets NASAD Accreditation </a:t>
            </a:r>
          </a:p>
          <a:p>
            <a:pPr lvl="1"/>
            <a:r>
              <a:rPr lang="en-US" dirty="0"/>
              <a:t>In accordance with National Association of Schools of Art and Design (NASAD) accreditation, students within the Art &amp; Art History Department are required to participate in &amp; complete a portfolio review process </a:t>
            </a:r>
          </a:p>
        </p:txBody>
      </p:sp>
    </p:spTree>
    <p:extLst>
      <p:ext uri="{BB962C8B-B14F-4D97-AF65-F5344CB8AC3E}">
        <p14:creationId xmlns:p14="http://schemas.microsoft.com/office/powerpoint/2010/main" val="62414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C4C7-B929-C112-7AAC-8F3784D8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 I go through?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E3A72-04CC-0F52-57E5-B7A37AA2D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040" y="1317957"/>
            <a:ext cx="6217920" cy="309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*Most areas: When you’re enrolled in your 7</a:t>
            </a:r>
            <a:r>
              <a:rPr lang="en-US" baseline="30000"/>
              <a:t>th</a:t>
            </a:r>
            <a:r>
              <a:rPr lang="en-US"/>
              <a:t> studio art (artmaking) class</a:t>
            </a:r>
          </a:p>
          <a:p>
            <a:pPr>
              <a:lnSpc>
                <a:spcPct val="150000"/>
              </a:lnSpc>
            </a:pPr>
            <a:r>
              <a:rPr lang="en-US"/>
              <a:t>Roughly 21 or 24 hours depending on your major*</a:t>
            </a:r>
          </a:p>
          <a:p>
            <a:pPr>
              <a:lnSpc>
                <a:spcPct val="150000"/>
              </a:lnSpc>
            </a:pPr>
            <a:r>
              <a:rPr lang="en-US"/>
              <a:t>Some areas may want 24hrs *completed first, not just enrolled in </a:t>
            </a:r>
          </a:p>
          <a:p>
            <a:pPr>
              <a:lnSpc>
                <a:spcPct val="150000"/>
              </a:lnSpc>
            </a:pPr>
            <a:r>
              <a:rPr lang="en-US" b="1" u="sng"/>
              <a:t>Always check with your specific Area Coordinator </a:t>
            </a:r>
            <a:r>
              <a:rPr lang="en-US"/>
              <a:t>for more details </a:t>
            </a:r>
          </a:p>
        </p:txBody>
      </p:sp>
    </p:spTree>
    <p:extLst>
      <p:ext uri="{BB962C8B-B14F-4D97-AF65-F5344CB8AC3E}">
        <p14:creationId xmlns:p14="http://schemas.microsoft.com/office/powerpoint/2010/main" val="83500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A97B-30B7-7E9E-1E97-E2DD64E3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count your studio hours/classes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09CF9-13FD-DAA5-3B93-89BCF3587C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Full document on Art Advising Canvas page</a:t>
            </a:r>
          </a:p>
        </p:txBody>
      </p:sp>
      <p:pic>
        <p:nvPicPr>
          <p:cNvPr id="6" name="Content Placeholder 5" descr="An image of the advising document that explains how to identify and count studio art courses to calculate studio hours. ">
            <a:extLst>
              <a:ext uri="{FF2B5EF4-FFF2-40B4-BE49-F238E27FC236}">
                <a16:creationId xmlns:a16="http://schemas.microsoft.com/office/drawing/2014/main" id="{E342CA32-35DE-E531-AAD9-7BF62FA9B7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0692" y="1311275"/>
            <a:ext cx="4742616" cy="3832225"/>
          </a:xfrm>
        </p:spPr>
      </p:pic>
    </p:spTree>
    <p:extLst>
      <p:ext uri="{BB962C8B-B14F-4D97-AF65-F5344CB8AC3E}">
        <p14:creationId xmlns:p14="http://schemas.microsoft.com/office/powerpoint/2010/main" val="318528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84-8BE1-9C6A-3E47-E7F6A7B7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go through review if you qualify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2E77-BC6D-180A-2145-DFEAB547B8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What’s the process?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C09A5-BE04-8B59-5631-1E11B48EA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100" y="1303326"/>
            <a:ext cx="7073799" cy="3232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/>
              <a:t>Application:</a:t>
            </a:r>
            <a:r>
              <a:rPr lang="en-US"/>
              <a:t> Entry Level Review Application &amp; Submission</a:t>
            </a:r>
          </a:p>
          <a:p>
            <a:pPr lvl="1">
              <a:lnSpc>
                <a:spcPct val="150000"/>
              </a:lnSpc>
            </a:pPr>
            <a:r>
              <a:rPr lang="en-US"/>
              <a:t>Emailed to the Art major listserv </a:t>
            </a:r>
          </a:p>
          <a:p>
            <a:pPr lvl="1">
              <a:lnSpc>
                <a:spcPct val="150000"/>
              </a:lnSpc>
            </a:pPr>
            <a:r>
              <a:rPr lang="en-US" b="1"/>
              <a:t>Submit</a:t>
            </a:r>
            <a:r>
              <a:rPr lang="en-US"/>
              <a:t> to your Area Coordinator (AC) by the deadline</a:t>
            </a:r>
          </a:p>
          <a:p>
            <a:pPr lvl="1">
              <a:lnSpc>
                <a:spcPct val="150000"/>
              </a:lnSpc>
            </a:pPr>
            <a:r>
              <a:rPr lang="en-US"/>
              <a:t>Some areas may have different deadlines than what’s listed on the Advising Calendar or within the email</a:t>
            </a:r>
          </a:p>
          <a:p>
            <a:pPr lvl="1">
              <a:lnSpc>
                <a:spcPct val="150000"/>
              </a:lnSpc>
            </a:pPr>
            <a:r>
              <a:rPr lang="en-US" i="1"/>
              <a:t>Always contact your AC for details! </a:t>
            </a:r>
          </a:p>
          <a:p>
            <a:pPr>
              <a:lnSpc>
                <a:spcPct val="150000"/>
              </a:lnSpc>
            </a:pPr>
            <a:r>
              <a:rPr lang="en-US" b="1" u="sng"/>
              <a:t>After Applying:</a:t>
            </a:r>
            <a:r>
              <a:rPr lang="en-US"/>
              <a:t> Your AC should provide more details via email; follow their guidelines</a:t>
            </a:r>
          </a:p>
        </p:txBody>
      </p:sp>
    </p:spTree>
    <p:extLst>
      <p:ext uri="{BB962C8B-B14F-4D97-AF65-F5344CB8AC3E}">
        <p14:creationId xmlns:p14="http://schemas.microsoft.com/office/powerpoint/2010/main" val="58256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184-8BE1-9C6A-3E47-E7F6A7B7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go through review </a:t>
            </a:r>
            <a:r>
              <a:rPr lang="en-US" sz="2400"/>
              <a:t>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32E77-BC6D-180A-2145-DFEAB547B8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86993"/>
            <a:ext cx="8229600" cy="338456"/>
          </a:xfrm>
        </p:spPr>
        <p:txBody>
          <a:bodyPr/>
          <a:lstStyle/>
          <a:p>
            <a:r>
              <a:rPr lang="en-US"/>
              <a:t>What’s the rest of the process?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C09A5-BE04-8B59-5631-1E11B48EA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2611" y="1310641"/>
            <a:ext cx="6678778" cy="2866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/>
              <a:t>Submit Artwork by deadline: </a:t>
            </a:r>
            <a:r>
              <a:rPr lang="en-US"/>
              <a:t>Submit your required artwork/projects per your area’s requirements by their deadline</a:t>
            </a:r>
          </a:p>
          <a:p>
            <a:pPr>
              <a:lnSpc>
                <a:spcPct val="150000"/>
              </a:lnSpc>
            </a:pPr>
            <a:r>
              <a:rPr lang="en-US" b="1" u="sng"/>
              <a:t>Faculty Review: </a:t>
            </a:r>
            <a:r>
              <a:rPr lang="en-US"/>
              <a:t>The AC and other faculty within your area will review your work</a:t>
            </a:r>
          </a:p>
          <a:p>
            <a:pPr>
              <a:lnSpc>
                <a:spcPct val="150000"/>
              </a:lnSpc>
            </a:pPr>
            <a:r>
              <a:rPr lang="en-US" b="1" u="sng"/>
              <a:t>Results: </a:t>
            </a:r>
            <a:r>
              <a:rPr lang="en-US"/>
              <a:t>Your AC should reach out to you regarding your results &amp; feedback</a:t>
            </a:r>
          </a:p>
          <a:p>
            <a:pPr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3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C7B8-2495-1B54-B41B-26F2D37B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1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/>
              <a:t>IMPORTANT!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3AAC6-7E4E-32C8-0AAC-ADF40F5EE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7594"/>
            <a:ext cx="8229600" cy="2362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Each concentration area is different. For the most accurate information, contact your Area Coordinator. </a:t>
            </a:r>
          </a:p>
        </p:txBody>
      </p:sp>
    </p:spTree>
    <p:extLst>
      <p:ext uri="{BB962C8B-B14F-4D97-AF65-F5344CB8AC3E}">
        <p14:creationId xmlns:p14="http://schemas.microsoft.com/office/powerpoint/2010/main" val="73079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3B8E-F9F9-E45D-BAE5-CC0536D7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37DE-4179-DD36-A7F2-3A2A51E0E6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/>
              <a:t>If I pass…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F1094-B661-87DD-A824-E020CB10B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315" y="1434999"/>
            <a:ext cx="6843370" cy="309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/>
              <a:t>Passing Entry Level Review</a:t>
            </a:r>
          </a:p>
          <a:p>
            <a:pPr lvl="1">
              <a:lnSpc>
                <a:spcPct val="150000"/>
              </a:lnSpc>
            </a:pPr>
            <a:r>
              <a:rPr lang="en-US"/>
              <a:t>Art advisors update your </a:t>
            </a:r>
            <a:r>
              <a:rPr lang="en-US" err="1"/>
              <a:t>MyMav</a:t>
            </a:r>
            <a:r>
              <a:rPr lang="en-US"/>
              <a:t> to officially say BA or BFA </a:t>
            </a:r>
          </a:p>
          <a:p>
            <a:pPr lvl="1">
              <a:lnSpc>
                <a:spcPct val="150000"/>
              </a:lnSpc>
            </a:pPr>
            <a:r>
              <a:rPr lang="en-US"/>
              <a:t>Complete ADVISATHON for your earlier advising access/process</a:t>
            </a:r>
          </a:p>
          <a:p>
            <a:pPr lvl="1">
              <a:lnSpc>
                <a:spcPct val="150000"/>
              </a:lnSpc>
            </a:pPr>
            <a:r>
              <a:rPr lang="en-US"/>
              <a:t>Prepare for Advanced Level Review if your area requires it </a:t>
            </a:r>
          </a:p>
          <a:p>
            <a:pPr>
              <a:lnSpc>
                <a:spcPct val="150000"/>
              </a:lnSpc>
            </a:pPr>
            <a:r>
              <a:rPr lang="en-US" b="1"/>
              <a:t>Passing Advanced Level Review</a:t>
            </a:r>
          </a:p>
          <a:p>
            <a:pPr lvl="1">
              <a:lnSpc>
                <a:spcPct val="150000"/>
              </a:lnSpc>
            </a:pPr>
            <a:r>
              <a:rPr lang="en-US"/>
              <a:t>Continue with your BFA path and advising </a:t>
            </a:r>
          </a:p>
        </p:txBody>
      </p:sp>
    </p:spTree>
    <p:extLst>
      <p:ext uri="{BB962C8B-B14F-4D97-AF65-F5344CB8AC3E}">
        <p14:creationId xmlns:p14="http://schemas.microsoft.com/office/powerpoint/2010/main" val="22649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3B8E-F9F9-E45D-BAE5-CC0536D7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 if 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37DE-4179-DD36-A7F2-3A2A51E0E6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55575"/>
            <a:ext cx="8229600" cy="338456"/>
          </a:xfrm>
        </p:spPr>
        <p:txBody>
          <a:bodyPr/>
          <a:lstStyle/>
          <a:p>
            <a:r>
              <a:rPr lang="en-US" b="1"/>
              <a:t>…fail?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9962D7-F1D4-F8C2-0C7F-A52D33E8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137921"/>
            <a:ext cx="8229601" cy="3553968"/>
          </a:xfrm>
        </p:spPr>
        <p:txBody>
          <a:bodyPr>
            <a:normAutofit/>
          </a:bodyPr>
          <a:lstStyle/>
          <a:p>
            <a:r>
              <a:rPr lang="en-US" b="1"/>
              <a:t>Failed 1</a:t>
            </a:r>
            <a:r>
              <a:rPr lang="en-US" b="1" baseline="30000"/>
              <a:t>st</a:t>
            </a:r>
            <a:r>
              <a:rPr lang="en-US" b="1"/>
              <a:t> Attempt, Entry Level Review</a:t>
            </a:r>
          </a:p>
          <a:p>
            <a:pPr lvl="1"/>
            <a:r>
              <a:rPr lang="en-US"/>
              <a:t>You’ll be given a 2</a:t>
            </a:r>
            <a:r>
              <a:rPr lang="en-US" baseline="30000"/>
              <a:t>nd</a:t>
            </a:r>
            <a:r>
              <a:rPr lang="en-US"/>
              <a:t> chance the following semester</a:t>
            </a:r>
          </a:p>
          <a:p>
            <a:pPr lvl="1"/>
            <a:r>
              <a:rPr lang="en-US"/>
              <a:t>Complete ADVISATHON (be sure you’re not on probation) </a:t>
            </a:r>
          </a:p>
          <a:p>
            <a:pPr lvl="1"/>
            <a:r>
              <a:rPr lang="en-US"/>
              <a:t>Improve your work per feedback</a:t>
            </a:r>
          </a:p>
          <a:p>
            <a:pPr>
              <a:lnSpc>
                <a:spcPct val="200000"/>
              </a:lnSpc>
            </a:pPr>
            <a:r>
              <a:rPr lang="en-US" b="1"/>
              <a:t>Failed 2</a:t>
            </a:r>
            <a:r>
              <a:rPr lang="en-US" b="1" baseline="30000"/>
              <a:t>nd</a:t>
            </a:r>
            <a:r>
              <a:rPr lang="en-US" b="1"/>
              <a:t> Attempt, Entry Level Review</a:t>
            </a:r>
          </a:p>
          <a:p>
            <a:pPr lvl="1"/>
            <a:r>
              <a:rPr lang="en-US"/>
              <a:t>BA option if you qualify or you must change out of Art </a:t>
            </a:r>
          </a:p>
          <a:p>
            <a:pPr>
              <a:lnSpc>
                <a:spcPct val="200000"/>
              </a:lnSpc>
            </a:pPr>
            <a:r>
              <a:rPr lang="en-US" b="1"/>
              <a:t>Failed Advanced Level Review</a:t>
            </a:r>
          </a:p>
          <a:p>
            <a:pPr lvl="1"/>
            <a:r>
              <a:rPr lang="en-US"/>
              <a:t>Pending AC feedback, may have 2</a:t>
            </a:r>
            <a:r>
              <a:rPr lang="en-US" baseline="30000"/>
              <a:t>nd</a:t>
            </a:r>
            <a:r>
              <a:rPr lang="en-US"/>
              <a:t> attempt or may be required to move to BA if you qualify</a:t>
            </a:r>
          </a:p>
        </p:txBody>
      </p:sp>
    </p:spTree>
    <p:extLst>
      <p:ext uri="{BB962C8B-B14F-4D97-AF65-F5344CB8AC3E}">
        <p14:creationId xmlns:p14="http://schemas.microsoft.com/office/powerpoint/2010/main" val="3414292780"/>
      </p:ext>
    </p:extLst>
  </p:cSld>
  <p:clrMapOvr>
    <a:masterClrMapping/>
  </p:clrMapOvr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74b135-db22-4a20-bab3-0dba3e44185d">
      <Terms xmlns="http://schemas.microsoft.com/office/infopath/2007/PartnerControls"/>
    </lcf76f155ced4ddcb4097134ff3c332f>
    <TaxCatchAll xmlns="b65f20ac-fe57-41cb-aec6-73e70afc8670" xsi:nil="true"/>
    <SharedWithUsers xmlns="b65f20ac-fe57-41cb-aec6-73e70afc8670">
      <UserInfo>
        <DisplayName>Clark, Matthew W</DisplayName>
        <AccountId>37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21A454E24D04E9773367EEFBA6E96" ma:contentTypeVersion="19" ma:contentTypeDescription="Create a new document." ma:contentTypeScope="" ma:versionID="8df1c1897f1ca7ad70e1aedbbee26212">
  <xsd:schema xmlns:xsd="http://www.w3.org/2001/XMLSchema" xmlns:xs="http://www.w3.org/2001/XMLSchema" xmlns:p="http://schemas.microsoft.com/office/2006/metadata/properties" xmlns:ns2="b65f20ac-fe57-41cb-aec6-73e70afc8670" xmlns:ns3="d074b135-db22-4a20-bab3-0dba3e44185d" targetNamespace="http://schemas.microsoft.com/office/2006/metadata/properties" ma:root="true" ma:fieldsID="c3affbe660c3e5dbe33f4daa8e4bb5ff" ns2:_="" ns3:_="">
    <xsd:import namespace="b65f20ac-fe57-41cb-aec6-73e70afc8670"/>
    <xsd:import namespace="d074b135-db22-4a20-bab3-0dba3e4418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f20ac-fe57-41cb-aec6-73e70afc86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c9d515f-510c-4256-a853-46378ebdebea}" ma:internalName="TaxCatchAll" ma:showField="CatchAllData" ma:web="b65f20ac-fe57-41cb-aec6-73e70afc86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4b135-db22-4a20-bab3-0dba3e441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034b13c-ebbc-4df5-bee6-d4e945db1b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99CAED-701D-44BF-B45E-0631AD0D07E6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b65f20ac-fe57-41cb-aec6-73e70afc8670"/>
    <ds:schemaRef ds:uri="d074b135-db22-4a20-bab3-0dba3e44185d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87676A-099B-4B53-B66D-C60F83A71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CCB0F4-6F01-4BCD-8036-08414F5F8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5f20ac-fe57-41cb-aec6-73e70afc8670"/>
    <ds:schemaRef ds:uri="d074b135-db22-4a20-bab3-0dba3e441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UTA Accessible Template</Template>
  <TotalTime>1</TotalTime>
  <Words>627</Words>
  <Application>Microsoft Macintosh PowerPoint</Application>
  <PresentationFormat>On-screen Show (16:9)</PresentationFormat>
  <Paragraphs>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Wingdings</vt:lpstr>
      <vt:lpstr>UTA Accessible Template</vt:lpstr>
      <vt:lpstr>Concentration Portfolio Review</vt:lpstr>
      <vt:lpstr>What is CPR? </vt:lpstr>
      <vt:lpstr>When do I go through? </vt:lpstr>
      <vt:lpstr>How to count your studio hours/classes</vt:lpstr>
      <vt:lpstr>How to go through review if you qualify</vt:lpstr>
      <vt:lpstr>How to go through review (continued)</vt:lpstr>
      <vt:lpstr>IMPORTANT! </vt:lpstr>
      <vt:lpstr>What’s next?</vt:lpstr>
      <vt:lpstr>What’s next if I…</vt:lpstr>
      <vt:lpstr>Who do I contact? </vt:lpstr>
      <vt:lpstr>Art Advising Canvas Page!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Melissa J</dc:creator>
  <cp:lastModifiedBy>Cardona, Eduardo</cp:lastModifiedBy>
  <cp:revision>2</cp:revision>
  <dcterms:created xsi:type="dcterms:W3CDTF">2021-08-31T19:16:02Z</dcterms:created>
  <dcterms:modified xsi:type="dcterms:W3CDTF">2024-05-19T21:36:09Z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0x01010092921A454E24D04E9773367EEFBA6E96</vt:lpwstr>
  </property>
  <property fmtid="{D5CDD505-2E9C-101B-9397-08002B2CF9AE}" pid="3" name="MediaServiceImageTags">
    <vt:lpwstr/>
  </property>
</Properties>
</file>