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57" r:id="rId3"/>
    <p:sldId id="258" r:id="rId4"/>
    <p:sldId id="259" r:id="rId5"/>
    <p:sldId id="260" r:id="rId6"/>
    <p:sldId id="261" r:id="rId7"/>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9E7"/>
    <a:srgbClr val="2E75B6"/>
    <a:srgbClr val="3B38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161B59-FE52-439A-84BF-568E540E2AD0}" v="21" dt="2023-10-17T18:09:59.8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78" d="100"/>
          <a:sy n="78" d="100"/>
        </p:scale>
        <p:origin x="267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en, Shelby Louise" userId="46754de5-402a-49ef-9555-6e706bca543b" providerId="ADAL" clId="{BF161B59-FE52-439A-84BF-568E540E2AD0}"/>
    <pc:docChg chg="undo redo custSel modSld">
      <pc:chgData name="Coen, Shelby Louise" userId="46754de5-402a-49ef-9555-6e706bca543b" providerId="ADAL" clId="{BF161B59-FE52-439A-84BF-568E540E2AD0}" dt="2023-10-18T13:57:50.365" v="2153" actId="20577"/>
      <pc:docMkLst>
        <pc:docMk/>
      </pc:docMkLst>
      <pc:sldChg chg="addSp delSp modSp mod setBg">
        <pc:chgData name="Coen, Shelby Louise" userId="46754de5-402a-49ef-9555-6e706bca543b" providerId="ADAL" clId="{BF161B59-FE52-439A-84BF-568E540E2AD0}" dt="2023-10-18T13:51:53.426" v="2084" actId="20577"/>
        <pc:sldMkLst>
          <pc:docMk/>
          <pc:sldMk cId="1339065482" sldId="257"/>
        </pc:sldMkLst>
        <pc:spChg chg="mod">
          <ac:chgData name="Coen, Shelby Louise" userId="46754de5-402a-49ef-9555-6e706bca543b" providerId="ADAL" clId="{BF161B59-FE52-439A-84BF-568E540E2AD0}" dt="2023-10-17T14:53:32.478" v="1445" actId="113"/>
          <ac:spMkLst>
            <pc:docMk/>
            <pc:sldMk cId="1339065482" sldId="257"/>
            <ac:spMk id="2" creationId="{9156C0DE-4FCD-49AC-B79C-1103BDC3064D}"/>
          </ac:spMkLst>
        </pc:spChg>
        <pc:spChg chg="del mod">
          <ac:chgData name="Coen, Shelby Louise" userId="46754de5-402a-49ef-9555-6e706bca543b" providerId="ADAL" clId="{BF161B59-FE52-439A-84BF-568E540E2AD0}" dt="2023-10-17T14:14:41.374" v="182" actId="478"/>
          <ac:spMkLst>
            <pc:docMk/>
            <pc:sldMk cId="1339065482" sldId="257"/>
            <ac:spMk id="3" creationId="{A85373EA-0559-4DCA-93D9-394D9B43F2B7}"/>
          </ac:spMkLst>
        </pc:spChg>
        <pc:spChg chg="add mod">
          <ac:chgData name="Coen, Shelby Louise" userId="46754de5-402a-49ef-9555-6e706bca543b" providerId="ADAL" clId="{BF161B59-FE52-439A-84BF-568E540E2AD0}" dt="2023-10-18T13:51:53.426" v="2084" actId="20577"/>
          <ac:spMkLst>
            <pc:docMk/>
            <pc:sldMk cId="1339065482" sldId="257"/>
            <ac:spMk id="6" creationId="{B6E22F37-D7AE-C80B-FC61-1733BA26A8E6}"/>
          </ac:spMkLst>
        </pc:spChg>
        <pc:picChg chg="add mod modCrop">
          <ac:chgData name="Coen, Shelby Louise" userId="46754de5-402a-49ef-9555-6e706bca543b" providerId="ADAL" clId="{BF161B59-FE52-439A-84BF-568E540E2AD0}" dt="2023-10-17T14:13:56.548" v="179" actId="26606"/>
          <ac:picMkLst>
            <pc:docMk/>
            <pc:sldMk cId="1339065482" sldId="257"/>
            <ac:picMk id="5" creationId="{1C38808A-1A67-40DA-074C-2E35031FE827}"/>
          </ac:picMkLst>
        </pc:picChg>
        <pc:picChg chg="del">
          <ac:chgData name="Coen, Shelby Louise" userId="46754de5-402a-49ef-9555-6e706bca543b" providerId="ADAL" clId="{BF161B59-FE52-439A-84BF-568E540E2AD0}" dt="2023-10-17T14:12:53.790" v="162" actId="478"/>
          <ac:picMkLst>
            <pc:docMk/>
            <pc:sldMk cId="1339065482" sldId="257"/>
            <ac:picMk id="8" creationId="{6E71807B-40F9-40E0-BEDB-3858AB7EBCC4}"/>
          </ac:picMkLst>
        </pc:picChg>
      </pc:sldChg>
      <pc:sldChg chg="addSp delSp modSp mod">
        <pc:chgData name="Coen, Shelby Louise" userId="46754de5-402a-49ef-9555-6e706bca543b" providerId="ADAL" clId="{BF161B59-FE52-439A-84BF-568E540E2AD0}" dt="2023-10-18T13:53:09.470" v="2129" actId="20577"/>
        <pc:sldMkLst>
          <pc:docMk/>
          <pc:sldMk cId="691716908" sldId="258"/>
        </pc:sldMkLst>
        <pc:spChg chg="mod">
          <ac:chgData name="Coen, Shelby Louise" userId="46754de5-402a-49ef-9555-6e706bca543b" providerId="ADAL" clId="{BF161B59-FE52-439A-84BF-568E540E2AD0}" dt="2023-10-18T13:53:09.470" v="2129" actId="20577"/>
          <ac:spMkLst>
            <pc:docMk/>
            <pc:sldMk cId="691716908" sldId="258"/>
            <ac:spMk id="2" creationId="{1CCF1910-75E7-436D-857F-5FFE49E0FA20}"/>
          </ac:spMkLst>
        </pc:spChg>
        <pc:spChg chg="mod">
          <ac:chgData name="Coen, Shelby Louise" userId="46754de5-402a-49ef-9555-6e706bca543b" providerId="ADAL" clId="{BF161B59-FE52-439A-84BF-568E540E2AD0}" dt="2023-10-18T13:52:06.865" v="2085" actId="20577"/>
          <ac:spMkLst>
            <pc:docMk/>
            <pc:sldMk cId="691716908" sldId="258"/>
            <ac:spMk id="3" creationId="{1CE461DB-365D-4922-842F-8A86680C605F}"/>
          </ac:spMkLst>
        </pc:spChg>
        <pc:picChg chg="add mod modCrop">
          <ac:chgData name="Coen, Shelby Louise" userId="46754de5-402a-49ef-9555-6e706bca543b" providerId="ADAL" clId="{BF161B59-FE52-439A-84BF-568E540E2AD0}" dt="2023-10-17T14:43:12.641" v="893" actId="688"/>
          <ac:picMkLst>
            <pc:docMk/>
            <pc:sldMk cId="691716908" sldId="258"/>
            <ac:picMk id="5" creationId="{8D6E366D-5360-09AC-BDA8-221889DDA725}"/>
          </ac:picMkLst>
        </pc:picChg>
        <pc:picChg chg="del">
          <ac:chgData name="Coen, Shelby Louise" userId="46754de5-402a-49ef-9555-6e706bca543b" providerId="ADAL" clId="{BF161B59-FE52-439A-84BF-568E540E2AD0}" dt="2023-10-17T14:16:46.430" v="195" actId="478"/>
          <ac:picMkLst>
            <pc:docMk/>
            <pc:sldMk cId="691716908" sldId="258"/>
            <ac:picMk id="7" creationId="{C6B73D6A-4368-4EC7-8B10-DBCF28A4754F}"/>
          </ac:picMkLst>
        </pc:picChg>
      </pc:sldChg>
      <pc:sldChg chg="modSp mod">
        <pc:chgData name="Coen, Shelby Louise" userId="46754de5-402a-49ef-9555-6e706bca543b" providerId="ADAL" clId="{BF161B59-FE52-439A-84BF-568E540E2AD0}" dt="2023-10-18T13:57:50.365" v="2153" actId="20577"/>
        <pc:sldMkLst>
          <pc:docMk/>
          <pc:sldMk cId="3946952035" sldId="259"/>
        </pc:sldMkLst>
        <pc:spChg chg="mod">
          <ac:chgData name="Coen, Shelby Louise" userId="46754de5-402a-49ef-9555-6e706bca543b" providerId="ADAL" clId="{BF161B59-FE52-439A-84BF-568E540E2AD0}" dt="2023-10-18T13:57:50.365" v="2153" actId="20577"/>
          <ac:spMkLst>
            <pc:docMk/>
            <pc:sldMk cId="3946952035" sldId="259"/>
            <ac:spMk id="2" creationId="{E45A1DE6-A11F-41A6-B43B-84E04EDF89D2}"/>
          </ac:spMkLst>
        </pc:spChg>
        <pc:spChg chg="mod">
          <ac:chgData name="Coen, Shelby Louise" userId="46754de5-402a-49ef-9555-6e706bca543b" providerId="ADAL" clId="{BF161B59-FE52-439A-84BF-568E540E2AD0}" dt="2023-10-17T20:04:01.434" v="2075" actId="20577"/>
          <ac:spMkLst>
            <pc:docMk/>
            <pc:sldMk cId="3946952035" sldId="259"/>
            <ac:spMk id="3" creationId="{C15186DF-4608-40B4-85F6-227972D9041F}"/>
          </ac:spMkLst>
        </pc:spChg>
      </pc:sldChg>
      <pc:sldChg chg="addSp delSp modSp mod">
        <pc:chgData name="Coen, Shelby Louise" userId="46754de5-402a-49ef-9555-6e706bca543b" providerId="ADAL" clId="{BF161B59-FE52-439A-84BF-568E540E2AD0}" dt="2023-10-17T20:05:34.966" v="2081" actId="1076"/>
        <pc:sldMkLst>
          <pc:docMk/>
          <pc:sldMk cId="2728880936" sldId="260"/>
        </pc:sldMkLst>
        <pc:spChg chg="mod">
          <ac:chgData name="Coen, Shelby Louise" userId="46754de5-402a-49ef-9555-6e706bca543b" providerId="ADAL" clId="{BF161B59-FE52-439A-84BF-568E540E2AD0}" dt="2023-10-17T20:04:09.197" v="2078" actId="20577"/>
          <ac:spMkLst>
            <pc:docMk/>
            <pc:sldMk cId="2728880936" sldId="260"/>
            <ac:spMk id="4" creationId="{5CA8D2FC-16D7-4AC7-B6A6-456BB2821CCF}"/>
          </ac:spMkLst>
        </pc:spChg>
        <pc:picChg chg="add mod modCrop">
          <ac:chgData name="Coen, Shelby Louise" userId="46754de5-402a-49ef-9555-6e706bca543b" providerId="ADAL" clId="{BF161B59-FE52-439A-84BF-568E540E2AD0}" dt="2023-10-17T20:05:34.966" v="2081" actId="1076"/>
          <ac:picMkLst>
            <pc:docMk/>
            <pc:sldMk cId="2728880936" sldId="260"/>
            <ac:picMk id="3" creationId="{AFB389D1-1A39-CD6C-85E6-1898AD9B9635}"/>
          </ac:picMkLst>
        </pc:picChg>
        <pc:picChg chg="del">
          <ac:chgData name="Coen, Shelby Louise" userId="46754de5-402a-49ef-9555-6e706bca543b" providerId="ADAL" clId="{BF161B59-FE52-439A-84BF-568E540E2AD0}" dt="2023-10-17T14:20:26.894" v="220" actId="478"/>
          <ac:picMkLst>
            <pc:docMk/>
            <pc:sldMk cId="2728880936" sldId="260"/>
            <ac:picMk id="6" creationId="{5F99BDBD-34DF-4551-9124-3EABC50EED87}"/>
          </ac:picMkLst>
        </pc:picChg>
      </pc:sldChg>
      <pc:sldChg chg="addSp delSp modSp mod">
        <pc:chgData name="Coen, Shelby Louise" userId="46754de5-402a-49ef-9555-6e706bca543b" providerId="ADAL" clId="{BF161B59-FE52-439A-84BF-568E540E2AD0}" dt="2023-10-17T20:05:47.460" v="2082" actId="14100"/>
        <pc:sldMkLst>
          <pc:docMk/>
          <pc:sldMk cId="365261135" sldId="261"/>
        </pc:sldMkLst>
        <pc:spChg chg="mod">
          <ac:chgData name="Coen, Shelby Louise" userId="46754de5-402a-49ef-9555-6e706bca543b" providerId="ADAL" clId="{BF161B59-FE52-439A-84BF-568E540E2AD0}" dt="2023-10-17T15:03:05.176" v="1849" actId="1076"/>
          <ac:spMkLst>
            <pc:docMk/>
            <pc:sldMk cId="365261135" sldId="261"/>
            <ac:spMk id="2" creationId="{14E886EA-8F7A-46E1-93CC-AA6D0F2A09EE}"/>
          </ac:spMkLst>
        </pc:spChg>
        <pc:spChg chg="mod">
          <ac:chgData name="Coen, Shelby Louise" userId="46754de5-402a-49ef-9555-6e706bca543b" providerId="ADAL" clId="{BF161B59-FE52-439A-84BF-568E540E2AD0}" dt="2023-10-17T15:06:28.967" v="1873" actId="20577"/>
          <ac:spMkLst>
            <pc:docMk/>
            <pc:sldMk cId="365261135" sldId="261"/>
            <ac:spMk id="12" creationId="{693E16AA-44D7-460B-9A07-66BA96DE0363}"/>
          </ac:spMkLst>
        </pc:spChg>
        <pc:spChg chg="mod">
          <ac:chgData name="Coen, Shelby Louise" userId="46754de5-402a-49ef-9555-6e706bca543b" providerId="ADAL" clId="{BF161B59-FE52-439A-84BF-568E540E2AD0}" dt="2023-10-17T15:04:08.874" v="1861" actId="403"/>
          <ac:spMkLst>
            <pc:docMk/>
            <pc:sldMk cId="365261135" sldId="261"/>
            <ac:spMk id="13" creationId="{341314DB-CB34-4BFC-A5E2-B92A80E2D51A}"/>
          </ac:spMkLst>
        </pc:spChg>
        <pc:spChg chg="mod">
          <ac:chgData name="Coen, Shelby Louise" userId="46754de5-402a-49ef-9555-6e706bca543b" providerId="ADAL" clId="{BF161B59-FE52-439A-84BF-568E540E2AD0}" dt="2023-10-17T15:04:16.915" v="1862" actId="1076"/>
          <ac:spMkLst>
            <pc:docMk/>
            <pc:sldMk cId="365261135" sldId="261"/>
            <ac:spMk id="22" creationId="{443E9570-B0EA-4FFF-BA3B-FF8E3E31057A}"/>
          </ac:spMkLst>
        </pc:spChg>
        <pc:spChg chg="mod">
          <ac:chgData name="Coen, Shelby Louise" userId="46754de5-402a-49ef-9555-6e706bca543b" providerId="ADAL" clId="{BF161B59-FE52-439A-84BF-568E540E2AD0}" dt="2023-10-17T15:03:21.339" v="1850"/>
          <ac:spMkLst>
            <pc:docMk/>
            <pc:sldMk cId="365261135" sldId="261"/>
            <ac:spMk id="23" creationId="{CC925230-4B72-4FD8-A38D-35FCB6C01483}"/>
          </ac:spMkLst>
        </pc:spChg>
        <pc:spChg chg="mod">
          <ac:chgData name="Coen, Shelby Louise" userId="46754de5-402a-49ef-9555-6e706bca543b" providerId="ADAL" clId="{BF161B59-FE52-439A-84BF-568E540E2AD0}" dt="2023-10-17T15:03:29.143" v="1852" actId="14100"/>
          <ac:spMkLst>
            <pc:docMk/>
            <pc:sldMk cId="365261135" sldId="261"/>
            <ac:spMk id="31" creationId="{6183D2DD-A042-40FA-A7DA-52A925CF4A53}"/>
          </ac:spMkLst>
        </pc:spChg>
        <pc:picChg chg="add mod">
          <ac:chgData name="Coen, Shelby Louise" userId="46754de5-402a-49ef-9555-6e706bca543b" providerId="ADAL" clId="{BF161B59-FE52-439A-84BF-568E540E2AD0}" dt="2023-10-17T14:07:49.530" v="44" actId="1076"/>
          <ac:picMkLst>
            <pc:docMk/>
            <pc:sldMk cId="365261135" sldId="261"/>
            <ac:picMk id="4" creationId="{2D6EB938-36D6-7EDF-A4BB-1BA439273D85}"/>
          </ac:picMkLst>
        </pc:picChg>
        <pc:picChg chg="mod">
          <ac:chgData name="Coen, Shelby Louise" userId="46754de5-402a-49ef-9555-6e706bca543b" providerId="ADAL" clId="{BF161B59-FE52-439A-84BF-568E540E2AD0}" dt="2023-10-17T20:05:47.460" v="2082" actId="14100"/>
          <ac:picMkLst>
            <pc:docMk/>
            <pc:sldMk cId="365261135" sldId="261"/>
            <ac:picMk id="30" creationId="{E4EF10A0-C32C-49FB-A1E1-D32A0A50E2DC}"/>
          </ac:picMkLst>
        </pc:picChg>
        <pc:picChg chg="del">
          <ac:chgData name="Coen, Shelby Louise" userId="46754de5-402a-49ef-9555-6e706bca543b" providerId="ADAL" clId="{BF161B59-FE52-439A-84BF-568E540E2AD0}" dt="2023-10-17T14:07:34.113" v="40" actId="478"/>
          <ac:picMkLst>
            <pc:docMk/>
            <pc:sldMk cId="365261135" sldId="261"/>
            <ac:picMk id="32" creationId="{1F141306-AC69-4686-AEC8-C14B11DD04EC}"/>
          </ac:picMkLst>
        </pc:picChg>
      </pc:sldChg>
      <pc:sldChg chg="addSp delSp modSp mod">
        <pc:chgData name="Coen, Shelby Louise" userId="46754de5-402a-49ef-9555-6e706bca543b" providerId="ADAL" clId="{BF161B59-FE52-439A-84BF-568E540E2AD0}" dt="2023-10-17T18:10:08.476" v="2069" actId="1076"/>
        <pc:sldMkLst>
          <pc:docMk/>
          <pc:sldMk cId="2899421926" sldId="262"/>
        </pc:sldMkLst>
        <pc:spChg chg="mod">
          <ac:chgData name="Coen, Shelby Louise" userId="46754de5-402a-49ef-9555-6e706bca543b" providerId="ADAL" clId="{BF161B59-FE52-439A-84BF-568E540E2AD0}" dt="2023-10-17T15:23:17.239" v="2051"/>
          <ac:spMkLst>
            <pc:docMk/>
            <pc:sldMk cId="2899421926" sldId="262"/>
            <ac:spMk id="19" creationId="{BFFCF7F8-D7E1-4FCF-B926-F15765F849A8}"/>
          </ac:spMkLst>
        </pc:spChg>
        <pc:spChg chg="add mod">
          <ac:chgData name="Coen, Shelby Louise" userId="46754de5-402a-49ef-9555-6e706bca543b" providerId="ADAL" clId="{BF161B59-FE52-439A-84BF-568E540E2AD0}" dt="2023-10-17T18:09:37.525" v="2059" actId="1076"/>
          <ac:spMkLst>
            <pc:docMk/>
            <pc:sldMk cId="2899421926" sldId="262"/>
            <ac:spMk id="26" creationId="{E496C7BB-361A-664B-57A5-0EE62782E150}"/>
          </ac:spMkLst>
        </pc:spChg>
        <pc:spChg chg="add mod">
          <ac:chgData name="Coen, Shelby Louise" userId="46754de5-402a-49ef-9555-6e706bca543b" providerId="ADAL" clId="{BF161B59-FE52-439A-84BF-568E540E2AD0}" dt="2023-10-17T15:24:04.099" v="2052" actId="1076"/>
          <ac:spMkLst>
            <pc:docMk/>
            <pc:sldMk cId="2899421926" sldId="262"/>
            <ac:spMk id="27" creationId="{5CAF36A0-2D1C-55E6-EFB3-403DC46CB62E}"/>
          </ac:spMkLst>
        </pc:spChg>
        <pc:spChg chg="add mod">
          <ac:chgData name="Coen, Shelby Louise" userId="46754de5-402a-49ef-9555-6e706bca543b" providerId="ADAL" clId="{BF161B59-FE52-439A-84BF-568E540E2AD0}" dt="2023-10-17T18:09:50.421" v="2065" actId="1076"/>
          <ac:spMkLst>
            <pc:docMk/>
            <pc:sldMk cId="2899421926" sldId="262"/>
            <ac:spMk id="28" creationId="{36563288-3C76-970A-B16E-7876DA13F01B}"/>
          </ac:spMkLst>
        </pc:spChg>
        <pc:spChg chg="add mod">
          <ac:chgData name="Coen, Shelby Louise" userId="46754de5-402a-49ef-9555-6e706bca543b" providerId="ADAL" clId="{BF161B59-FE52-439A-84BF-568E540E2AD0}" dt="2023-10-17T18:10:08.476" v="2069" actId="1076"/>
          <ac:spMkLst>
            <pc:docMk/>
            <pc:sldMk cId="2899421926" sldId="262"/>
            <ac:spMk id="29" creationId="{F90B9E03-A51A-CFC8-AB7F-E06897E77577}"/>
          </ac:spMkLst>
        </pc:spChg>
        <pc:picChg chg="del">
          <ac:chgData name="Coen, Shelby Louise" userId="46754de5-402a-49ef-9555-6e706bca543b" providerId="ADAL" clId="{BF161B59-FE52-439A-84BF-568E540E2AD0}" dt="2023-10-17T14:06:06.143" v="0" actId="478"/>
          <ac:picMkLst>
            <pc:docMk/>
            <pc:sldMk cId="2899421926" sldId="262"/>
            <ac:picMk id="3" creationId="{6A645046-DB4A-409A-880B-2D6BADAB735A}"/>
          </ac:picMkLst>
        </pc:picChg>
        <pc:picChg chg="add mod">
          <ac:chgData name="Coen, Shelby Louise" userId="46754de5-402a-49ef-9555-6e706bca543b" providerId="ADAL" clId="{BF161B59-FE52-439A-84BF-568E540E2AD0}" dt="2023-10-17T15:25:28.408" v="2055" actId="14100"/>
          <ac:picMkLst>
            <pc:docMk/>
            <pc:sldMk cId="2899421926" sldId="262"/>
            <ac:picMk id="6" creationId="{8418E446-E327-4B4F-F4EF-937E0246A0F0}"/>
          </ac:picMkLst>
        </pc:picChg>
        <pc:picChg chg="mod">
          <ac:chgData name="Coen, Shelby Louise" userId="46754de5-402a-49ef-9555-6e706bca543b" providerId="ADAL" clId="{BF161B59-FE52-439A-84BF-568E540E2AD0}" dt="2023-10-17T15:26:08.619" v="2057" actId="1076"/>
          <ac:picMkLst>
            <pc:docMk/>
            <pc:sldMk cId="2899421926" sldId="262"/>
            <ac:picMk id="7" creationId="{6350FCCE-FED6-44FD-AC0F-059C7844DFE4}"/>
          </ac:picMkLst>
        </pc:picChg>
        <pc:picChg chg="add mod ord modCrop">
          <ac:chgData name="Coen, Shelby Louise" userId="46754de5-402a-49ef-9555-6e706bca543b" providerId="ADAL" clId="{BF161B59-FE52-439A-84BF-568E540E2AD0}" dt="2023-10-17T15:23:05.814" v="2049" actId="34135"/>
          <ac:picMkLst>
            <pc:docMk/>
            <pc:sldMk cId="2899421926" sldId="262"/>
            <ac:picMk id="10" creationId="{4D3D2C0A-7029-5D1D-E991-599EC52E637F}"/>
          </ac:picMkLst>
        </pc:picChg>
        <pc:picChg chg="del">
          <ac:chgData name="Coen, Shelby Louise" userId="46754de5-402a-49ef-9555-6e706bca543b" providerId="ADAL" clId="{BF161B59-FE52-439A-84BF-568E540E2AD0}" dt="2023-10-17T14:06:17.567" v="15" actId="478"/>
          <ac:picMkLst>
            <pc:docMk/>
            <pc:sldMk cId="2899421926" sldId="262"/>
            <ac:picMk id="11" creationId="{75D110A4-C6EA-4B81-AEB5-F91B571D324B}"/>
          </ac:picMkLst>
        </pc:picChg>
        <pc:cxnChg chg="add del mod">
          <ac:chgData name="Coen, Shelby Louise" userId="46754de5-402a-49ef-9555-6e706bca543b" providerId="ADAL" clId="{BF161B59-FE52-439A-84BF-568E540E2AD0}" dt="2023-10-17T15:22:15.680" v="2034" actId="478"/>
          <ac:cxnSpMkLst>
            <pc:docMk/>
            <pc:sldMk cId="2899421926" sldId="262"/>
            <ac:cxnSpMk id="13" creationId="{E9E02A4E-9D32-B7F8-8FFF-90DA0BC18916}"/>
          </ac:cxnSpMkLst>
        </pc:cxnChg>
        <pc:cxnChg chg="add del mod">
          <ac:chgData name="Coen, Shelby Louise" userId="46754de5-402a-49ef-9555-6e706bca543b" providerId="ADAL" clId="{BF161B59-FE52-439A-84BF-568E540E2AD0}" dt="2023-10-17T15:22:41.376" v="2040" actId="478"/>
          <ac:cxnSpMkLst>
            <pc:docMk/>
            <pc:sldMk cId="2899421926" sldId="262"/>
            <ac:cxnSpMk id="23" creationId="{900B81F5-8FA7-0154-E2F3-DC0D64A1E3B2}"/>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82B271-F270-44F2-9631-C96EDD64C5F0}" type="datetimeFigureOut">
              <a:rPr lang="en-US" smtClean="0"/>
              <a:t>10/18/2023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0C1022-6B27-4C77-84A5-77DD99258472}" type="slidenum">
              <a:rPr lang="en-US" smtClean="0"/>
              <a:t>‹#›</a:t>
            </a:fld>
            <a:endParaRPr lang="en-US" dirty="0"/>
          </a:p>
        </p:txBody>
      </p:sp>
    </p:spTree>
    <p:extLst>
      <p:ext uri="{BB962C8B-B14F-4D97-AF65-F5344CB8AC3E}">
        <p14:creationId xmlns:p14="http://schemas.microsoft.com/office/powerpoint/2010/main" val="2270448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82B271-F270-44F2-9631-C96EDD64C5F0}" type="datetimeFigureOut">
              <a:rPr lang="en-US" smtClean="0"/>
              <a:t>10/18/2023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0C1022-6B27-4C77-84A5-77DD99258472}" type="slidenum">
              <a:rPr lang="en-US" smtClean="0"/>
              <a:t>‹#›</a:t>
            </a:fld>
            <a:endParaRPr lang="en-US" dirty="0"/>
          </a:p>
        </p:txBody>
      </p:sp>
    </p:spTree>
    <p:extLst>
      <p:ext uri="{BB962C8B-B14F-4D97-AF65-F5344CB8AC3E}">
        <p14:creationId xmlns:p14="http://schemas.microsoft.com/office/powerpoint/2010/main" val="38907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82B271-F270-44F2-9631-C96EDD64C5F0}" type="datetimeFigureOut">
              <a:rPr lang="en-US" smtClean="0"/>
              <a:t>10/18/2023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0C1022-6B27-4C77-84A5-77DD99258472}" type="slidenum">
              <a:rPr lang="en-US" smtClean="0"/>
              <a:t>‹#›</a:t>
            </a:fld>
            <a:endParaRPr lang="en-US" dirty="0"/>
          </a:p>
        </p:txBody>
      </p:sp>
    </p:spTree>
    <p:extLst>
      <p:ext uri="{BB962C8B-B14F-4D97-AF65-F5344CB8AC3E}">
        <p14:creationId xmlns:p14="http://schemas.microsoft.com/office/powerpoint/2010/main" val="4171198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82B271-F270-44F2-9631-C96EDD64C5F0}" type="datetimeFigureOut">
              <a:rPr lang="en-US" smtClean="0"/>
              <a:t>10/18/2023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0C1022-6B27-4C77-84A5-77DD99258472}" type="slidenum">
              <a:rPr lang="en-US" smtClean="0"/>
              <a:t>‹#›</a:t>
            </a:fld>
            <a:endParaRPr lang="en-US" dirty="0"/>
          </a:p>
        </p:txBody>
      </p:sp>
    </p:spTree>
    <p:extLst>
      <p:ext uri="{BB962C8B-B14F-4D97-AF65-F5344CB8AC3E}">
        <p14:creationId xmlns:p14="http://schemas.microsoft.com/office/powerpoint/2010/main" val="3295491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82B271-F270-44F2-9631-C96EDD64C5F0}" type="datetimeFigureOut">
              <a:rPr lang="en-US" smtClean="0"/>
              <a:t>10/18/2023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0C1022-6B27-4C77-84A5-77DD99258472}" type="slidenum">
              <a:rPr lang="en-US" smtClean="0"/>
              <a:t>‹#›</a:t>
            </a:fld>
            <a:endParaRPr lang="en-US" dirty="0"/>
          </a:p>
        </p:txBody>
      </p:sp>
    </p:spTree>
    <p:extLst>
      <p:ext uri="{BB962C8B-B14F-4D97-AF65-F5344CB8AC3E}">
        <p14:creationId xmlns:p14="http://schemas.microsoft.com/office/powerpoint/2010/main" val="573262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82B271-F270-44F2-9631-C96EDD64C5F0}" type="datetimeFigureOut">
              <a:rPr lang="en-US" smtClean="0"/>
              <a:t>10/18/2023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0C1022-6B27-4C77-84A5-77DD99258472}" type="slidenum">
              <a:rPr lang="en-US" smtClean="0"/>
              <a:t>‹#›</a:t>
            </a:fld>
            <a:endParaRPr lang="en-US" dirty="0"/>
          </a:p>
        </p:txBody>
      </p:sp>
    </p:spTree>
    <p:extLst>
      <p:ext uri="{BB962C8B-B14F-4D97-AF65-F5344CB8AC3E}">
        <p14:creationId xmlns:p14="http://schemas.microsoft.com/office/powerpoint/2010/main" val="164981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82B271-F270-44F2-9631-C96EDD64C5F0}" type="datetimeFigureOut">
              <a:rPr lang="en-US" smtClean="0"/>
              <a:t>10/18/2023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B0C1022-6B27-4C77-84A5-77DD99258472}" type="slidenum">
              <a:rPr lang="en-US" smtClean="0"/>
              <a:t>‹#›</a:t>
            </a:fld>
            <a:endParaRPr lang="en-US" dirty="0"/>
          </a:p>
        </p:txBody>
      </p:sp>
    </p:spTree>
    <p:extLst>
      <p:ext uri="{BB962C8B-B14F-4D97-AF65-F5344CB8AC3E}">
        <p14:creationId xmlns:p14="http://schemas.microsoft.com/office/powerpoint/2010/main" val="3112228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82B271-F270-44F2-9631-C96EDD64C5F0}" type="datetimeFigureOut">
              <a:rPr lang="en-US" smtClean="0"/>
              <a:t>10/18/2023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B0C1022-6B27-4C77-84A5-77DD99258472}" type="slidenum">
              <a:rPr lang="en-US" smtClean="0"/>
              <a:t>‹#›</a:t>
            </a:fld>
            <a:endParaRPr lang="en-US" dirty="0"/>
          </a:p>
        </p:txBody>
      </p:sp>
    </p:spTree>
    <p:extLst>
      <p:ext uri="{BB962C8B-B14F-4D97-AF65-F5344CB8AC3E}">
        <p14:creationId xmlns:p14="http://schemas.microsoft.com/office/powerpoint/2010/main" val="4175068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82B271-F270-44F2-9631-C96EDD64C5F0}" type="datetimeFigureOut">
              <a:rPr lang="en-US" smtClean="0"/>
              <a:t>10/18/2023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B0C1022-6B27-4C77-84A5-77DD99258472}" type="slidenum">
              <a:rPr lang="en-US" smtClean="0"/>
              <a:t>‹#›</a:t>
            </a:fld>
            <a:endParaRPr lang="en-US" dirty="0"/>
          </a:p>
        </p:txBody>
      </p:sp>
    </p:spTree>
    <p:extLst>
      <p:ext uri="{BB962C8B-B14F-4D97-AF65-F5344CB8AC3E}">
        <p14:creationId xmlns:p14="http://schemas.microsoft.com/office/powerpoint/2010/main" val="2641371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4182B271-F270-44F2-9631-C96EDD64C5F0}" type="datetimeFigureOut">
              <a:rPr lang="en-US" smtClean="0"/>
              <a:t>10/18/2023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0C1022-6B27-4C77-84A5-77DD99258472}" type="slidenum">
              <a:rPr lang="en-US" smtClean="0"/>
              <a:t>‹#›</a:t>
            </a:fld>
            <a:endParaRPr lang="en-US" dirty="0"/>
          </a:p>
        </p:txBody>
      </p:sp>
    </p:spTree>
    <p:extLst>
      <p:ext uri="{BB962C8B-B14F-4D97-AF65-F5344CB8AC3E}">
        <p14:creationId xmlns:p14="http://schemas.microsoft.com/office/powerpoint/2010/main" val="2982568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dirty="0"/>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4182B271-F270-44F2-9631-C96EDD64C5F0}" type="datetimeFigureOut">
              <a:rPr lang="en-US" smtClean="0"/>
              <a:t>10/18/2023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0C1022-6B27-4C77-84A5-77DD99258472}" type="slidenum">
              <a:rPr lang="en-US" smtClean="0"/>
              <a:t>‹#›</a:t>
            </a:fld>
            <a:endParaRPr lang="en-US" dirty="0"/>
          </a:p>
        </p:txBody>
      </p:sp>
    </p:spTree>
    <p:extLst>
      <p:ext uri="{BB962C8B-B14F-4D97-AF65-F5344CB8AC3E}">
        <p14:creationId xmlns:p14="http://schemas.microsoft.com/office/powerpoint/2010/main" val="3559649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4182B271-F270-44F2-9631-C96EDD64C5F0}" type="datetimeFigureOut">
              <a:rPr lang="en-US" smtClean="0"/>
              <a:t>10/18/2023</a:t>
            </a:fld>
            <a:endParaRPr lang="en-US" dirty="0"/>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4B0C1022-6B27-4C77-84A5-77DD99258472}" type="slidenum">
              <a:rPr lang="en-US" smtClean="0"/>
              <a:t>‹#›</a:t>
            </a:fld>
            <a:endParaRPr lang="en-US" dirty="0"/>
          </a:p>
        </p:txBody>
      </p:sp>
    </p:spTree>
    <p:extLst>
      <p:ext uri="{BB962C8B-B14F-4D97-AF65-F5344CB8AC3E}">
        <p14:creationId xmlns:p14="http://schemas.microsoft.com/office/powerpoint/2010/main" val="9147144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mailto:lauren.vanpool@uta.edu" TargetMode="External"/><Relationship Id="rId7"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facebook.com/UTASociology" TargetMode="External"/><Relationship Id="rId4" Type="http://schemas.openxmlformats.org/officeDocument/2006/relationships/hyperlink" Target="https://outlook.office365.com/owa/calendar/DepartmentofSociologyandAnthropology@bookings.uta.edu/booking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walking in a courtyard&#10;&#10;Description automatically generated">
            <a:extLst>
              <a:ext uri="{FF2B5EF4-FFF2-40B4-BE49-F238E27FC236}">
                <a16:creationId xmlns:a16="http://schemas.microsoft.com/office/drawing/2014/main" id="{4D3D2C0A-7029-5D1D-E991-599EC52E637F}"/>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512" t="29793" r="1512"/>
          <a:stretch/>
        </p:blipFill>
        <p:spPr>
          <a:xfrm>
            <a:off x="-1" y="0"/>
            <a:ext cx="7772401" cy="8447820"/>
          </a:xfrm>
          <a:prstGeom prst="rect">
            <a:avLst/>
          </a:prstGeom>
        </p:spPr>
      </p:pic>
      <p:pic>
        <p:nvPicPr>
          <p:cNvPr id="8" name="Picture 7">
            <a:extLst>
              <a:ext uri="{FF2B5EF4-FFF2-40B4-BE49-F238E27FC236}">
                <a16:creationId xmlns:a16="http://schemas.microsoft.com/office/drawing/2014/main" id="{7309214B-9B60-4A94-88B5-44CB8D2632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b="26004"/>
          <a:stretch>
            <a:fillRect/>
          </a:stretch>
        </p:blipFill>
        <p:spPr>
          <a:xfrm>
            <a:off x="0" y="0"/>
            <a:ext cx="7772400" cy="10058400"/>
          </a:xfrm>
          <a:custGeom>
            <a:avLst/>
            <a:gdLst>
              <a:gd name="connsiteX0" fmla="*/ 0 w 12192000"/>
              <a:gd name="connsiteY0" fmla="*/ 0 h 5074635"/>
              <a:gd name="connsiteX1" fmla="*/ 12192000 w 12192000"/>
              <a:gd name="connsiteY1" fmla="*/ 0 h 5074635"/>
              <a:gd name="connsiteX2" fmla="*/ 12192000 w 12192000"/>
              <a:gd name="connsiteY2" fmla="*/ 5074635 h 5074635"/>
              <a:gd name="connsiteX3" fmla="*/ 0 w 12192000"/>
              <a:gd name="connsiteY3" fmla="*/ 5074635 h 5074635"/>
            </a:gdLst>
            <a:ahLst/>
            <a:cxnLst>
              <a:cxn ang="0">
                <a:pos x="connsiteX0" y="connsiteY0"/>
              </a:cxn>
              <a:cxn ang="0">
                <a:pos x="connsiteX1" y="connsiteY1"/>
              </a:cxn>
              <a:cxn ang="0">
                <a:pos x="connsiteX2" y="connsiteY2"/>
              </a:cxn>
              <a:cxn ang="0">
                <a:pos x="connsiteX3" y="connsiteY3"/>
              </a:cxn>
            </a:cxnLst>
            <a:rect l="l" t="t" r="r" b="b"/>
            <a:pathLst>
              <a:path w="12192000" h="5074635">
                <a:moveTo>
                  <a:pt x="0" y="0"/>
                </a:moveTo>
                <a:lnTo>
                  <a:pt x="12192000" y="0"/>
                </a:lnTo>
                <a:lnTo>
                  <a:pt x="12192000" y="5074635"/>
                </a:lnTo>
                <a:lnTo>
                  <a:pt x="0" y="5074635"/>
                </a:lnTo>
                <a:close/>
              </a:path>
            </a:pathLst>
          </a:custGeom>
        </p:spPr>
      </p:pic>
      <p:sp>
        <p:nvSpPr>
          <p:cNvPr id="19" name="TextBox 18">
            <a:extLst>
              <a:ext uri="{FF2B5EF4-FFF2-40B4-BE49-F238E27FC236}">
                <a16:creationId xmlns:a16="http://schemas.microsoft.com/office/drawing/2014/main" id="{BFFCF7F8-D7E1-4FCF-B926-F15765F849A8}"/>
              </a:ext>
            </a:extLst>
          </p:cNvPr>
          <p:cNvSpPr txBox="1"/>
          <p:nvPr/>
        </p:nvSpPr>
        <p:spPr>
          <a:xfrm>
            <a:off x="-57758" y="2705357"/>
            <a:ext cx="7887913" cy="2060810"/>
          </a:xfrm>
          <a:prstGeom prst="rect">
            <a:avLst/>
          </a:prstGeom>
        </p:spPr>
        <p:txBody>
          <a:bodyPr vert="horz" lIns="91440" tIns="45720" rIns="91440" bIns="45720" rtlCol="0" anchor="ctr">
            <a:noAutofit/>
          </a:bodyPr>
          <a:lstStyle/>
          <a:p>
            <a:pPr algn="ctr" defTabSz="685800">
              <a:lnSpc>
                <a:spcPct val="90000"/>
              </a:lnSpc>
              <a:spcBef>
                <a:spcPct val="0"/>
              </a:spcBef>
              <a:spcAft>
                <a:spcPts val="600"/>
              </a:spcAft>
            </a:pPr>
            <a:r>
              <a:rPr lang="en-US" sz="4000" b="1" spc="100" dirty="0">
                <a:solidFill>
                  <a:srgbClr val="FFF9E7"/>
                </a:solidFill>
                <a:latin typeface="Aptos Narrow" panose="020B0604020202020204" pitchFamily="34" charset="0"/>
                <a:ea typeface="+mj-ea"/>
                <a:cs typeface="+mj-cs"/>
              </a:rPr>
              <a:t>SPRING 2024</a:t>
            </a:r>
            <a:br>
              <a:rPr lang="en-US" sz="5400" b="1" spc="100" dirty="0">
                <a:solidFill>
                  <a:schemeClr val="bg1"/>
                </a:solidFill>
                <a:latin typeface="Aptos Narrow" panose="020B0604020202020204" pitchFamily="34" charset="0"/>
                <a:ea typeface="+mj-ea"/>
                <a:cs typeface="+mj-cs"/>
              </a:rPr>
            </a:br>
            <a:r>
              <a:rPr lang="en-US" sz="5400" b="1" spc="100" dirty="0">
                <a:solidFill>
                  <a:schemeClr val="bg1"/>
                </a:solidFill>
                <a:effectLst>
                  <a:outerShdw blurRad="38100" dist="38100" dir="2700000" algn="tl">
                    <a:srgbClr val="000000">
                      <a:alpha val="43137"/>
                    </a:srgbClr>
                  </a:outerShdw>
                </a:effectLst>
                <a:latin typeface="Aptos Narrow" panose="020B0604020202020204" pitchFamily="34" charset="0"/>
                <a:ea typeface="+mj-ea"/>
                <a:cs typeface="+mj-cs"/>
              </a:rPr>
              <a:t>SOCIOLOGY COURSE</a:t>
            </a:r>
            <a:br>
              <a:rPr lang="en-US" sz="5400" b="1" spc="100" dirty="0">
                <a:solidFill>
                  <a:schemeClr val="bg1"/>
                </a:solidFill>
                <a:effectLst>
                  <a:outerShdw blurRad="38100" dist="38100" dir="2700000" algn="tl">
                    <a:srgbClr val="000000">
                      <a:alpha val="43137"/>
                    </a:srgbClr>
                  </a:outerShdw>
                </a:effectLst>
                <a:latin typeface="Aptos Narrow" panose="020B0604020202020204" pitchFamily="34" charset="0"/>
                <a:ea typeface="+mj-ea"/>
                <a:cs typeface="+mj-cs"/>
              </a:rPr>
            </a:br>
            <a:r>
              <a:rPr lang="en-US" sz="5400" b="1" spc="100" dirty="0">
                <a:solidFill>
                  <a:schemeClr val="bg1"/>
                </a:solidFill>
                <a:effectLst>
                  <a:outerShdw blurRad="38100" dist="38100" dir="2700000" algn="tl">
                    <a:srgbClr val="000000">
                      <a:alpha val="43137"/>
                    </a:srgbClr>
                  </a:outerShdw>
                </a:effectLst>
                <a:latin typeface="Aptos Narrow" panose="020B0604020202020204" pitchFamily="34" charset="0"/>
                <a:ea typeface="+mj-ea"/>
                <a:cs typeface="+mj-cs"/>
              </a:rPr>
              <a:t>CATALOG</a:t>
            </a:r>
          </a:p>
        </p:txBody>
      </p:sp>
      <p:pic>
        <p:nvPicPr>
          <p:cNvPr id="7" name="Picture 6" descr="Qr code&#10;&#10;Description automatically generated">
            <a:extLst>
              <a:ext uri="{FF2B5EF4-FFF2-40B4-BE49-F238E27FC236}">
                <a16:creationId xmlns:a16="http://schemas.microsoft.com/office/drawing/2014/main" id="{6350FCCE-FED6-44FD-AC0F-059C7844DF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1242" y="8295319"/>
            <a:ext cx="1672614" cy="1672614"/>
          </a:xfrm>
          <a:prstGeom prst="rect">
            <a:avLst/>
          </a:prstGeom>
        </p:spPr>
      </p:pic>
      <p:pic>
        <p:nvPicPr>
          <p:cNvPr id="6" name="Picture 5" descr="A blue and orange logo with a star&#10;&#10;Description automatically generated">
            <a:extLst>
              <a:ext uri="{FF2B5EF4-FFF2-40B4-BE49-F238E27FC236}">
                <a16:creationId xmlns:a16="http://schemas.microsoft.com/office/drawing/2014/main" id="{8418E446-E327-4B4F-F4EF-937E0246A0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544" y="8637373"/>
            <a:ext cx="2557124" cy="1330560"/>
          </a:xfrm>
          <a:prstGeom prst="rect">
            <a:avLst/>
          </a:prstGeom>
        </p:spPr>
      </p:pic>
      <p:sp>
        <p:nvSpPr>
          <p:cNvPr id="26" name="Left Bracket 25">
            <a:extLst>
              <a:ext uri="{FF2B5EF4-FFF2-40B4-BE49-F238E27FC236}">
                <a16:creationId xmlns:a16="http://schemas.microsoft.com/office/drawing/2014/main" id="{E496C7BB-361A-664B-57A5-0EE62782E150}"/>
              </a:ext>
            </a:extLst>
          </p:cNvPr>
          <p:cNvSpPr/>
          <p:nvPr/>
        </p:nvSpPr>
        <p:spPr>
          <a:xfrm>
            <a:off x="531341" y="2390645"/>
            <a:ext cx="420128" cy="2541951"/>
          </a:xfrm>
          <a:prstGeom prst="leftBracket">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Left Bracket 26">
            <a:extLst>
              <a:ext uri="{FF2B5EF4-FFF2-40B4-BE49-F238E27FC236}">
                <a16:creationId xmlns:a16="http://schemas.microsoft.com/office/drawing/2014/main" id="{5CAF36A0-2D1C-55E6-EFB3-403DC46CB62E}"/>
              </a:ext>
            </a:extLst>
          </p:cNvPr>
          <p:cNvSpPr/>
          <p:nvPr/>
        </p:nvSpPr>
        <p:spPr>
          <a:xfrm rot="10800000">
            <a:off x="6994581" y="2390645"/>
            <a:ext cx="420128" cy="2541951"/>
          </a:xfrm>
          <a:prstGeom prst="leftBracket">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Left Bracket 27">
            <a:extLst>
              <a:ext uri="{FF2B5EF4-FFF2-40B4-BE49-F238E27FC236}">
                <a16:creationId xmlns:a16="http://schemas.microsoft.com/office/drawing/2014/main" id="{36563288-3C76-970A-B16E-7876DA13F01B}"/>
              </a:ext>
            </a:extLst>
          </p:cNvPr>
          <p:cNvSpPr/>
          <p:nvPr/>
        </p:nvSpPr>
        <p:spPr>
          <a:xfrm>
            <a:off x="357691" y="2201092"/>
            <a:ext cx="420128" cy="2924713"/>
          </a:xfrm>
          <a:prstGeom prst="leftBracket">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Left Bracket 28">
            <a:extLst>
              <a:ext uri="{FF2B5EF4-FFF2-40B4-BE49-F238E27FC236}">
                <a16:creationId xmlns:a16="http://schemas.microsoft.com/office/drawing/2014/main" id="{F90B9E03-A51A-CFC8-AB7F-E06897E77577}"/>
              </a:ext>
            </a:extLst>
          </p:cNvPr>
          <p:cNvSpPr/>
          <p:nvPr/>
        </p:nvSpPr>
        <p:spPr>
          <a:xfrm rot="10800000">
            <a:off x="7171086" y="2199263"/>
            <a:ext cx="420128" cy="2924713"/>
          </a:xfrm>
          <a:prstGeom prst="leftBracket">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99421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56C0DE-4FCD-49AC-B79C-1103BDC3064D}"/>
              </a:ext>
            </a:extLst>
          </p:cNvPr>
          <p:cNvSpPr txBox="1"/>
          <p:nvPr/>
        </p:nvSpPr>
        <p:spPr>
          <a:xfrm>
            <a:off x="159780" y="0"/>
            <a:ext cx="3394354" cy="1624637"/>
          </a:xfrm>
          <a:prstGeom prst="rect">
            <a:avLst/>
          </a:prstGeom>
        </p:spPr>
        <p:txBody>
          <a:bodyPr vert="horz" lIns="91440" tIns="45720" rIns="91440" bIns="45720" rtlCol="0" anchor="b">
            <a:normAutofit/>
          </a:bodyPr>
          <a:lstStyle/>
          <a:p>
            <a:pPr defTabSz="685800">
              <a:lnSpc>
                <a:spcPct val="90000"/>
              </a:lnSpc>
              <a:spcBef>
                <a:spcPct val="0"/>
              </a:spcBef>
              <a:spcAft>
                <a:spcPts val="600"/>
              </a:spcAft>
            </a:pPr>
            <a:r>
              <a:rPr lang="en-US" sz="3200" dirty="0">
                <a:latin typeface="Arial Nova" panose="020B0504020202020204" pitchFamily="34" charset="0"/>
                <a:ea typeface="+mj-ea"/>
                <a:cs typeface="+mj-cs"/>
              </a:rPr>
              <a:t>SPRING 2024</a:t>
            </a:r>
            <a:br>
              <a:rPr lang="en-US" sz="3200" dirty="0">
                <a:latin typeface="Arial Nova" panose="020B0504020202020204" pitchFamily="34" charset="0"/>
                <a:ea typeface="+mj-ea"/>
                <a:cs typeface="+mj-cs"/>
              </a:rPr>
            </a:br>
            <a:r>
              <a:rPr lang="en-US" sz="3200" dirty="0">
                <a:latin typeface="Arial Nova" panose="020B0504020202020204" pitchFamily="34" charset="0"/>
                <a:ea typeface="+mj-ea"/>
                <a:cs typeface="+mj-cs"/>
              </a:rPr>
              <a:t>SOCIOLOGY COURSES</a:t>
            </a:r>
          </a:p>
        </p:txBody>
      </p:sp>
      <p:pic>
        <p:nvPicPr>
          <p:cNvPr id="5" name="Picture 4" descr="A crosswalk with people crossing the street&#10;&#10;Description automatically generated">
            <a:extLst>
              <a:ext uri="{FF2B5EF4-FFF2-40B4-BE49-F238E27FC236}">
                <a16:creationId xmlns:a16="http://schemas.microsoft.com/office/drawing/2014/main" id="{1C38808A-1A67-40DA-074C-2E35031FE827}"/>
              </a:ext>
            </a:extLst>
          </p:cNvPr>
          <p:cNvPicPr>
            <a:picLocks noChangeAspect="1"/>
          </p:cNvPicPr>
          <p:nvPr/>
        </p:nvPicPr>
        <p:blipFill rotWithShape="1">
          <a:blip r:embed="rId2">
            <a:extLst>
              <a:ext uri="{28A0092B-C50C-407E-A947-70E740481C1C}">
                <a14:useLocalDpi xmlns:a14="http://schemas.microsoft.com/office/drawing/2010/main" val="0"/>
              </a:ext>
            </a:extLst>
          </a:blip>
          <a:srcRect l="19302" r="21585"/>
          <a:stretch/>
        </p:blipFill>
        <p:spPr>
          <a:xfrm>
            <a:off x="3803551" y="10"/>
            <a:ext cx="3968849" cy="10058390"/>
          </a:xfrm>
          <a:custGeom>
            <a:avLst/>
            <a:gdLst/>
            <a:ahLst/>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p:spPr>
      </p:pic>
      <p:sp>
        <p:nvSpPr>
          <p:cNvPr id="6" name="TextBox 5">
            <a:extLst>
              <a:ext uri="{FF2B5EF4-FFF2-40B4-BE49-F238E27FC236}">
                <a16:creationId xmlns:a16="http://schemas.microsoft.com/office/drawing/2014/main" id="{B6E22F37-D7AE-C80B-FC61-1733BA26A8E6}"/>
              </a:ext>
            </a:extLst>
          </p:cNvPr>
          <p:cNvSpPr txBox="1"/>
          <p:nvPr/>
        </p:nvSpPr>
        <p:spPr>
          <a:xfrm>
            <a:off x="159780" y="1793073"/>
            <a:ext cx="3394352" cy="8096891"/>
          </a:xfrm>
          <a:prstGeom prst="rect">
            <a:avLst/>
          </a:prstGeom>
        </p:spPr>
        <p:txBody>
          <a:bodyPr vert="horz" lIns="91440" tIns="45720" rIns="91440" bIns="45720" rtlCol="0" anchor="t">
            <a:normAutofit fontScale="92500" lnSpcReduction="10000"/>
          </a:bodyPr>
          <a:lstStyle/>
          <a:p>
            <a:pPr defTabSz="685800">
              <a:lnSpc>
                <a:spcPct val="90000"/>
              </a:lnSpc>
              <a:spcBef>
                <a:spcPts val="600"/>
              </a:spcBef>
              <a:spcAft>
                <a:spcPts val="600"/>
              </a:spcAft>
            </a:pPr>
            <a:r>
              <a:rPr lang="en-US" sz="1300" b="1" dirty="0">
                <a:solidFill>
                  <a:schemeClr val="bg2">
                    <a:lumMod val="25000"/>
                  </a:schemeClr>
                </a:solidFill>
                <a:latin typeface="Arial Nova" panose="020B0504020202020204" pitchFamily="34" charset="0"/>
              </a:rPr>
              <a:t>SOCI 1200</a:t>
            </a:r>
            <a:br>
              <a:rPr lang="en-US" sz="1300" b="1" spc="50" dirty="0">
                <a:latin typeface="Arial Nova" panose="020B0504020202020204" pitchFamily="34" charset="0"/>
              </a:rPr>
            </a:br>
            <a:r>
              <a:rPr lang="en-US" sz="1500" b="1" spc="50" dirty="0">
                <a:latin typeface="Arial Nova" panose="020B0504020202020204" pitchFamily="34" charset="0"/>
              </a:rPr>
              <a:t>SOCIOLOGY FOR PERSONAL &amp; PROFESSIONAL SUCCESS</a:t>
            </a:r>
            <a:br>
              <a:rPr lang="en-US" sz="1300" b="1" dirty="0">
                <a:latin typeface="Arial Nova" panose="020B0504020202020204" pitchFamily="34" charset="0"/>
              </a:rPr>
            </a:br>
            <a:r>
              <a:rPr lang="en-US" sz="1200" b="1" dirty="0">
                <a:solidFill>
                  <a:schemeClr val="accent5">
                    <a:lumMod val="75000"/>
                  </a:schemeClr>
                </a:solidFill>
                <a:latin typeface="Arial Nova" panose="020B0504020202020204" pitchFamily="34" charset="0"/>
              </a:rPr>
              <a:t>M/W 8:00-8:50 </a:t>
            </a:r>
            <a:r>
              <a:rPr lang="en-US" sz="1200" b="1" dirty="0">
                <a:latin typeface="Arial Nova" panose="020B0504020202020204" pitchFamily="34" charset="0"/>
              </a:rPr>
              <a:t>Ms. Lauren Vanpool</a:t>
            </a:r>
            <a:br>
              <a:rPr lang="en-US" sz="1200" b="1" dirty="0">
                <a:latin typeface="Arial Nova" panose="020B0504020202020204" pitchFamily="34" charset="0"/>
              </a:rPr>
            </a:br>
            <a:r>
              <a:rPr lang="en-US" sz="1200" b="0" i="0" dirty="0">
                <a:solidFill>
                  <a:srgbClr val="000000"/>
                </a:solidFill>
                <a:effectLst/>
                <a:latin typeface="Arial Nova" panose="020B0504020202020204" pitchFamily="34" charset="0"/>
              </a:rPr>
              <a:t>A first-year experience course for new students and new transfer students interested in a career in the social sciences. Provides the necessary foundation for success in a college environment while balancing personal and/or work obligations. Orients students to life on campus, demonstrates how to leverage campus resources to achieve career and academic goals, and emphasizes engagement outside the classroom through collaborative and co-curricular opportunities. Fulfills the University requirement for either UNIV 1101 or UNIV 1131. </a:t>
            </a:r>
            <a:br>
              <a:rPr lang="en-US" sz="1300" dirty="0">
                <a:latin typeface="Arial Nova" panose="020B0504020202020204" pitchFamily="34" charset="0"/>
              </a:rPr>
            </a:br>
            <a:endParaRPr lang="en-US" sz="1300" dirty="0">
              <a:latin typeface="Arial Nova" panose="020B0504020202020204" pitchFamily="34" charset="0"/>
            </a:endParaRPr>
          </a:p>
          <a:p>
            <a:pPr defTabSz="685800">
              <a:lnSpc>
                <a:spcPct val="90000"/>
              </a:lnSpc>
              <a:spcAft>
                <a:spcPts val="600"/>
              </a:spcAft>
            </a:pPr>
            <a:r>
              <a:rPr lang="en-US" sz="1300" b="1" dirty="0">
                <a:solidFill>
                  <a:schemeClr val="bg2">
                    <a:lumMod val="25000"/>
                  </a:schemeClr>
                </a:solidFill>
                <a:latin typeface="Arial Nova" panose="020B0504020202020204" pitchFamily="34" charset="0"/>
              </a:rPr>
              <a:t>SOCI 1310</a:t>
            </a:r>
            <a:br>
              <a:rPr lang="en-US" sz="1300" b="1" dirty="0">
                <a:latin typeface="Arial Nova" panose="020B0504020202020204" pitchFamily="34" charset="0"/>
              </a:rPr>
            </a:br>
            <a:r>
              <a:rPr lang="en-US" sz="1500" b="1" spc="50" dirty="0">
                <a:latin typeface="Arial Nova" panose="020B0504020202020204" pitchFamily="34" charset="0"/>
              </a:rPr>
              <a:t>INTRO TO POP CULTURE</a:t>
            </a:r>
            <a:br>
              <a:rPr lang="en-US" sz="1300" b="1" dirty="0">
                <a:latin typeface="Arial Nova" panose="020B0504020202020204" pitchFamily="34" charset="0"/>
              </a:rPr>
            </a:br>
            <a:r>
              <a:rPr lang="en-US" sz="1200" b="1" dirty="0">
                <a:solidFill>
                  <a:schemeClr val="accent5">
                    <a:lumMod val="75000"/>
                  </a:schemeClr>
                </a:solidFill>
                <a:latin typeface="Arial Nova" panose="020B0504020202020204" pitchFamily="34" charset="0"/>
              </a:rPr>
              <a:t>M/W/F 10:00-10:50 </a:t>
            </a:r>
            <a:r>
              <a:rPr lang="en-US" sz="1200" b="1" dirty="0">
                <a:latin typeface="Arial Nova" panose="020B0504020202020204" pitchFamily="34" charset="0"/>
              </a:rPr>
              <a:t>Dr. David Arditi</a:t>
            </a:r>
            <a:br>
              <a:rPr lang="en-US" sz="1200" b="1" dirty="0">
                <a:latin typeface="Arial Nova" panose="020B0504020202020204" pitchFamily="34" charset="0"/>
              </a:rPr>
            </a:br>
            <a:r>
              <a:rPr lang="en-US" sz="1200" b="1" dirty="0">
                <a:solidFill>
                  <a:schemeClr val="accent5">
                    <a:lumMod val="75000"/>
                  </a:schemeClr>
                </a:solidFill>
                <a:latin typeface="Arial Nova" panose="020B0504020202020204" pitchFamily="34" charset="0"/>
              </a:rPr>
              <a:t>Online </a:t>
            </a:r>
            <a:r>
              <a:rPr lang="en-US" sz="1200" b="1" dirty="0">
                <a:latin typeface="Arial Nova" panose="020B0504020202020204" pitchFamily="34" charset="0"/>
              </a:rPr>
              <a:t>Ms. Faye Hanson-Evans</a:t>
            </a:r>
            <a:br>
              <a:rPr lang="en-US" sz="1200" b="1" dirty="0">
                <a:latin typeface="Arial Nova" panose="020B0504020202020204" pitchFamily="34" charset="0"/>
              </a:rPr>
            </a:br>
            <a:r>
              <a:rPr lang="en-US" sz="1200" dirty="0">
                <a:effectLst/>
                <a:latin typeface="Arial Nova" panose="020B0504020202020204" pitchFamily="34" charset="0"/>
                <a:ea typeface="Calibri" panose="020F0502020204030204" pitchFamily="34" charset="0"/>
                <a:cs typeface="Times New Roman" panose="02020603050405020304" pitchFamily="18" charset="0"/>
              </a:rPr>
              <a:t>This course introduces students to the role of popular culture in American society. It examines culture as a process through which people make symbolic meaning out of the world. The course explores the creation, production, dissemination, reception, and consumption of popular culture.</a:t>
            </a:r>
            <a:br>
              <a:rPr lang="en-US" sz="1200" dirty="0">
                <a:latin typeface="Arial Nova" panose="020B0504020202020204" pitchFamily="34" charset="0"/>
              </a:rPr>
            </a:br>
            <a:br>
              <a:rPr lang="en-US" sz="1600" dirty="0">
                <a:latin typeface="Arial Nova" panose="020B0504020202020204" pitchFamily="34" charset="0"/>
              </a:rPr>
            </a:br>
            <a:r>
              <a:rPr lang="en-US" sz="1300" b="1" dirty="0">
                <a:solidFill>
                  <a:schemeClr val="bg2">
                    <a:lumMod val="25000"/>
                  </a:schemeClr>
                </a:solidFill>
                <a:latin typeface="Arial Nova" panose="020B0504020202020204" pitchFamily="34" charset="0"/>
              </a:rPr>
              <a:t>SOCI 1311</a:t>
            </a:r>
            <a:br>
              <a:rPr lang="en-US" sz="1600" b="1" dirty="0">
                <a:latin typeface="Arial Nova" panose="020B0504020202020204" pitchFamily="34" charset="0"/>
              </a:rPr>
            </a:br>
            <a:r>
              <a:rPr lang="en-US" sz="1500" b="1" spc="50" dirty="0">
                <a:latin typeface="Arial Nova" panose="020B0504020202020204" pitchFamily="34" charset="0"/>
              </a:rPr>
              <a:t>INTRO TO SOCIOLOGY</a:t>
            </a:r>
            <a:br>
              <a:rPr lang="en-US" sz="1600" b="1" dirty="0">
                <a:latin typeface="Arial Nova" panose="020B0504020202020204" pitchFamily="34" charset="0"/>
              </a:rPr>
            </a:br>
            <a:r>
              <a:rPr lang="en-US" sz="1200" b="1" dirty="0">
                <a:solidFill>
                  <a:schemeClr val="accent5">
                    <a:lumMod val="75000"/>
                  </a:schemeClr>
                </a:solidFill>
                <a:latin typeface="Arial Nova" panose="020B0504020202020204" pitchFamily="34" charset="0"/>
              </a:rPr>
              <a:t>M/W/F 9:00-9:50 </a:t>
            </a:r>
            <a:r>
              <a:rPr lang="en-US" sz="1200" b="1" dirty="0">
                <a:latin typeface="Arial Nova" panose="020B0504020202020204" pitchFamily="34" charset="0"/>
              </a:rPr>
              <a:t>Dr. Krystal Beamon</a:t>
            </a:r>
            <a:br>
              <a:rPr lang="en-US" sz="1200" b="1" dirty="0">
                <a:latin typeface="Arial Nova" panose="020B0504020202020204" pitchFamily="34" charset="0"/>
              </a:rPr>
            </a:br>
            <a:r>
              <a:rPr lang="en-US" sz="1200" b="1" dirty="0">
                <a:solidFill>
                  <a:schemeClr val="accent5">
                    <a:lumMod val="75000"/>
                  </a:schemeClr>
                </a:solidFill>
                <a:latin typeface="Arial Nova" panose="020B0504020202020204" pitchFamily="34" charset="0"/>
              </a:rPr>
              <a:t>M/W/F 11:00-11:50 </a:t>
            </a:r>
            <a:r>
              <a:rPr lang="en-US" sz="1200" b="1" dirty="0">
                <a:latin typeface="Arial Nova" panose="020B0504020202020204" pitchFamily="34" charset="0"/>
              </a:rPr>
              <a:t>Dr. Krystal Beamon</a:t>
            </a:r>
            <a:br>
              <a:rPr lang="en-US" sz="1200" b="1" dirty="0">
                <a:latin typeface="Arial Nova" panose="020B0504020202020204" pitchFamily="34" charset="0"/>
              </a:rPr>
            </a:br>
            <a:r>
              <a:rPr lang="en-US" sz="1200" b="1" dirty="0">
                <a:solidFill>
                  <a:schemeClr val="accent5">
                    <a:lumMod val="75000"/>
                  </a:schemeClr>
                </a:solidFill>
                <a:latin typeface="Arial Nova" panose="020B0504020202020204" pitchFamily="34" charset="0"/>
              </a:rPr>
              <a:t>ONLINE </a:t>
            </a:r>
            <a:r>
              <a:rPr lang="en-US" sz="1200" b="1" dirty="0">
                <a:latin typeface="Arial Nova" panose="020B0504020202020204" pitchFamily="34" charset="0"/>
              </a:rPr>
              <a:t>Dr. Lilian Chavez</a:t>
            </a:r>
            <a:br>
              <a:rPr lang="en-US" sz="1200" b="1" dirty="0">
                <a:latin typeface="Arial Nova" panose="020B0504020202020204" pitchFamily="34" charset="0"/>
              </a:rPr>
            </a:br>
            <a:r>
              <a:rPr lang="en-US" sz="1200" b="1" dirty="0">
                <a:solidFill>
                  <a:schemeClr val="accent5">
                    <a:lumMod val="75000"/>
                  </a:schemeClr>
                </a:solidFill>
                <a:latin typeface="Arial Nova" panose="020B0504020202020204" pitchFamily="34" charset="0"/>
              </a:rPr>
              <a:t>ONLINE (AO) </a:t>
            </a:r>
            <a:r>
              <a:rPr lang="en-US" sz="1200" b="1" dirty="0">
                <a:latin typeface="Arial Nova" panose="020B0504020202020204" pitchFamily="34" charset="0"/>
              </a:rPr>
              <a:t>Dr. Dorothy Kalanzi</a:t>
            </a:r>
            <a:br>
              <a:rPr lang="en-US" sz="1200" b="1" dirty="0">
                <a:latin typeface="Arial Nova" panose="020B0504020202020204" pitchFamily="34" charset="0"/>
              </a:rPr>
            </a:br>
            <a:r>
              <a:rPr lang="en-US" sz="1200" b="0" i="0" dirty="0">
                <a:solidFill>
                  <a:srgbClr val="222222"/>
                </a:solidFill>
                <a:effectLst/>
                <a:latin typeface="Arial Nova" panose="020B0504020202020204" pitchFamily="34" charset="0"/>
              </a:rPr>
              <a:t>A scientific approach to the analysis and explanation of culture, personality, and social organization. The social processes and mechanisms of interaction involved in the natural process of cultural development, dissemination, assimilation, and the institutions of the group. This course satisfies the University of Texas at Arlington core curriculum requirement in Social and Behavioral Sciences.</a:t>
            </a:r>
          </a:p>
          <a:p>
            <a:pPr defTabSz="685800">
              <a:lnSpc>
                <a:spcPct val="90000"/>
              </a:lnSpc>
              <a:spcAft>
                <a:spcPts val="600"/>
              </a:spcAft>
            </a:pPr>
            <a:br>
              <a:rPr lang="en-US" sz="1400" dirty="0">
                <a:latin typeface="Arial Nova" panose="020B0504020202020204" pitchFamily="34" charset="0"/>
              </a:rPr>
            </a:br>
            <a:r>
              <a:rPr kumimoji="0" lang="en-US" sz="1300" b="1" i="0" u="none" strike="noStrike" kern="1200" cap="none" spc="0" normalizeH="0" baseline="0" noProof="0" dirty="0">
                <a:ln>
                  <a:noFill/>
                </a:ln>
                <a:solidFill>
                  <a:srgbClr val="E7E6E6">
                    <a:lumMod val="25000"/>
                  </a:srgbClr>
                </a:solidFill>
                <a:effectLst/>
                <a:uLnTx/>
                <a:uFillTx/>
                <a:latin typeface="Arial Nova" panose="020B0504020202020204" pitchFamily="34" charset="0"/>
                <a:ea typeface="+mn-ea"/>
                <a:cs typeface="+mn-cs"/>
              </a:rPr>
              <a:t>SOCI 2312</a:t>
            </a:r>
            <a:br>
              <a:rPr kumimoji="0" lang="en-US" sz="1300" b="1" i="0" u="none" strike="noStrike" kern="1200" cap="none" spc="50" normalizeH="0" baseline="0" noProof="0" dirty="0">
                <a:ln>
                  <a:noFill/>
                </a:ln>
                <a:solidFill>
                  <a:prstClr val="black"/>
                </a:solidFill>
                <a:effectLst/>
                <a:uLnTx/>
                <a:uFillTx/>
                <a:latin typeface="Arial Nova" panose="020B0504020202020204" pitchFamily="34" charset="0"/>
                <a:ea typeface="+mn-ea"/>
                <a:cs typeface="+mn-cs"/>
              </a:rPr>
            </a:br>
            <a:r>
              <a:rPr kumimoji="0" lang="en-US" sz="1500" b="1" i="0" u="none" strike="noStrike" kern="1200" cap="none" spc="50" normalizeH="0" baseline="0" noProof="0" dirty="0">
                <a:ln>
                  <a:noFill/>
                </a:ln>
                <a:solidFill>
                  <a:prstClr val="black"/>
                </a:solidFill>
                <a:effectLst/>
                <a:uLnTx/>
                <a:uFillTx/>
                <a:latin typeface="Arial Nova" panose="020B0504020202020204" pitchFamily="34" charset="0"/>
                <a:ea typeface="+mn-ea"/>
                <a:cs typeface="+mn-cs"/>
              </a:rPr>
              <a:t>SOCIAL PROBLEMS</a:t>
            </a:r>
            <a:br>
              <a:rPr kumimoji="0" lang="en-US" sz="1300" b="1"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br>
            <a:r>
              <a:rPr kumimoji="0" lang="en-US" sz="1200" b="1" i="0" u="none" strike="noStrike" kern="1200" cap="none" spc="0" normalizeH="0" baseline="0" noProof="0" dirty="0">
                <a:ln>
                  <a:noFill/>
                </a:ln>
                <a:solidFill>
                  <a:srgbClr val="5B9BD5">
                    <a:lumMod val="75000"/>
                  </a:srgbClr>
                </a:solidFill>
                <a:effectLst/>
                <a:uLnTx/>
                <a:uFillTx/>
                <a:latin typeface="Arial Nova" panose="020B0504020202020204" pitchFamily="34" charset="0"/>
                <a:ea typeface="+mn-ea"/>
                <a:cs typeface="+mn-cs"/>
              </a:rPr>
              <a:t>T/TH 11:00-12:20 </a:t>
            </a:r>
            <a:r>
              <a:rPr kumimoji="0" lang="en-US" sz="1200" b="1"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Dr. Lilian Chavez</a:t>
            </a:r>
            <a:br>
              <a:rPr kumimoji="0" lang="en-US" sz="1200" b="1"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br>
            <a:r>
              <a:rPr lang="en-US" sz="1200" b="0" i="0" dirty="0">
                <a:solidFill>
                  <a:srgbClr val="222222"/>
                </a:solidFill>
                <a:effectLst/>
                <a:latin typeface="Arial Nova" panose="020B0504020202020204" pitchFamily="34" charset="0"/>
              </a:rPr>
              <a:t>A survey of contemporary social problems in the United States. Emphasis is on applying different theoretical perspectives and systematic procedures to understand social problems as public issues rather than personal problems. This course satisfies the University of Texas at Arlington core curriculum requirement in Social and Behavioral Sciences.</a:t>
            </a:r>
            <a:br>
              <a:rPr lang="en-US" sz="1400" dirty="0">
                <a:latin typeface="Arial Nova" panose="020B0504020202020204" pitchFamily="34" charset="0"/>
              </a:rPr>
            </a:br>
            <a:br>
              <a:rPr lang="en-US" sz="1300" dirty="0">
                <a:latin typeface="Arial Nova" panose="020B0504020202020204" pitchFamily="34" charset="0"/>
              </a:rPr>
            </a:br>
            <a:endParaRPr lang="en-US" sz="1300" dirty="0">
              <a:latin typeface="Arial Nova" panose="020B0504020202020204" pitchFamily="34" charset="0"/>
            </a:endParaRPr>
          </a:p>
        </p:txBody>
      </p:sp>
    </p:spTree>
    <p:extLst>
      <p:ext uri="{BB962C8B-B14F-4D97-AF65-F5344CB8AC3E}">
        <p14:creationId xmlns:p14="http://schemas.microsoft.com/office/powerpoint/2010/main" val="1339065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CF1910-75E7-436D-857F-5FFE49E0FA20}"/>
              </a:ext>
            </a:extLst>
          </p:cNvPr>
          <p:cNvSpPr txBox="1"/>
          <p:nvPr/>
        </p:nvSpPr>
        <p:spPr>
          <a:xfrm>
            <a:off x="246276" y="263853"/>
            <a:ext cx="3394352" cy="7269342"/>
          </a:xfrm>
          <a:prstGeom prst="rect">
            <a:avLst/>
          </a:prstGeom>
        </p:spPr>
        <p:txBody>
          <a:bodyPr vert="horz" lIns="91440" tIns="45720" rIns="91440" bIns="45720" rtlCol="0" anchor="t">
            <a:normAutofit/>
          </a:bodyPr>
          <a:lstStyle/>
          <a:p>
            <a:pPr defTabSz="685800">
              <a:lnSpc>
                <a:spcPct val="90000"/>
              </a:lnSpc>
              <a:spcBef>
                <a:spcPts val="600"/>
              </a:spcBef>
              <a:spcAft>
                <a:spcPts val="600"/>
              </a:spcAft>
            </a:pPr>
            <a:r>
              <a:rPr kumimoji="0" lang="en-US" sz="1300" b="1" i="0" u="none" strike="noStrike" kern="1200" cap="none" spc="0" normalizeH="0" baseline="0" noProof="0" dirty="0">
                <a:ln>
                  <a:noFill/>
                </a:ln>
                <a:solidFill>
                  <a:srgbClr val="E7E6E6">
                    <a:lumMod val="25000"/>
                  </a:srgbClr>
                </a:solidFill>
                <a:effectLst/>
                <a:uLnTx/>
                <a:uFillTx/>
                <a:latin typeface="Arial Nova" panose="020B0504020202020204" pitchFamily="34" charset="0"/>
                <a:ea typeface="+mn-ea"/>
                <a:cs typeface="+mn-cs"/>
              </a:rPr>
              <a:t>SOCI 3313</a:t>
            </a:r>
            <a:br>
              <a:rPr kumimoji="0" lang="en-US" sz="1300" b="1"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br>
            <a:r>
              <a:rPr kumimoji="0" lang="en-US" sz="1500" b="1" i="0" u="none" strike="noStrike" kern="1200" cap="none" spc="50" normalizeH="0" baseline="0" noProof="0" dirty="0">
                <a:ln>
                  <a:noFill/>
                </a:ln>
                <a:solidFill>
                  <a:prstClr val="black"/>
                </a:solidFill>
                <a:effectLst/>
                <a:uLnTx/>
                <a:uFillTx/>
                <a:latin typeface="Arial Nova" panose="020B0504020202020204" pitchFamily="34" charset="0"/>
                <a:ea typeface="+mn-ea"/>
                <a:cs typeface="+mn-cs"/>
              </a:rPr>
              <a:t>CRIMINOLOGY</a:t>
            </a:r>
            <a:br>
              <a:rPr kumimoji="0" lang="en-US" sz="1300" b="1"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br>
            <a:r>
              <a:rPr kumimoji="0" lang="en-US" sz="1200" b="1" i="0" u="none" strike="noStrike" kern="1200" cap="none" spc="0" normalizeH="0" baseline="0" noProof="0" dirty="0">
                <a:ln>
                  <a:noFill/>
                </a:ln>
                <a:solidFill>
                  <a:srgbClr val="5B9BD5">
                    <a:lumMod val="75000"/>
                  </a:srgbClr>
                </a:solidFill>
                <a:effectLst/>
                <a:uLnTx/>
                <a:uFillTx/>
                <a:latin typeface="Arial Nova" panose="020B0504020202020204" pitchFamily="34" charset="0"/>
                <a:ea typeface="+mn-ea"/>
                <a:cs typeface="+mn-cs"/>
              </a:rPr>
              <a:t>ONLINE </a:t>
            </a:r>
            <a:r>
              <a:rPr kumimoji="0" lang="en-US" sz="1200" b="1"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Dr. Sara Skiles-</a:t>
            </a:r>
            <a:r>
              <a:rPr kumimoji="0" lang="en-US" sz="1200" b="1" i="0" u="none" strike="noStrike" kern="1200" cap="none" spc="0" normalizeH="0" baseline="0" noProof="0" dirty="0" err="1">
                <a:ln>
                  <a:noFill/>
                </a:ln>
                <a:solidFill>
                  <a:prstClr val="black"/>
                </a:solidFill>
                <a:effectLst/>
                <a:uLnTx/>
                <a:uFillTx/>
                <a:latin typeface="Arial Nova" panose="020B0504020202020204" pitchFamily="34" charset="0"/>
                <a:ea typeface="+mn-ea"/>
                <a:cs typeface="+mn-cs"/>
              </a:rPr>
              <a:t>duToit</a:t>
            </a:r>
            <a:br>
              <a:rPr kumimoji="0" lang="en-US" sz="1200" b="1"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br>
            <a:r>
              <a:rPr kumimoji="0" lang="en-US" sz="12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Crime-related social issues. Defining and measuring crime, surveying major theoretical explanations of criminal behavior, and society's formal responses to crime and criminals.</a:t>
            </a:r>
            <a:br>
              <a:rPr lang="en-US" sz="1300" dirty="0">
                <a:latin typeface="Arial Nova" panose="020B0504020202020204" pitchFamily="34" charset="0"/>
              </a:rPr>
            </a:br>
            <a:endParaRPr lang="en-US" sz="1300" dirty="0">
              <a:latin typeface="Arial Nova" panose="020B0504020202020204" pitchFamily="34" charset="0"/>
            </a:endParaRPr>
          </a:p>
          <a:p>
            <a:pPr marL="0" marR="0" lvl="0" indent="0" algn="l" defTabSz="685800" rtl="0" eaLnBrk="1" fontAlgn="auto" latinLnBrk="0" hangingPunct="1">
              <a:lnSpc>
                <a:spcPct val="90000"/>
              </a:lnSpc>
              <a:spcBef>
                <a:spcPts val="0"/>
              </a:spcBef>
              <a:spcAft>
                <a:spcPts val="600"/>
              </a:spcAft>
              <a:buClrTx/>
              <a:buSzTx/>
              <a:buFontTx/>
              <a:buNone/>
              <a:tabLst/>
              <a:defRPr/>
            </a:pPr>
            <a:r>
              <a:rPr lang="en-US" sz="1300" b="1" dirty="0">
                <a:solidFill>
                  <a:schemeClr val="bg2">
                    <a:lumMod val="25000"/>
                  </a:schemeClr>
                </a:solidFill>
                <a:latin typeface="Arial Nova" panose="020B0504020202020204" pitchFamily="34" charset="0"/>
              </a:rPr>
              <a:t>SOCI 3324</a:t>
            </a:r>
            <a:br>
              <a:rPr lang="en-US" sz="1300" b="1" dirty="0">
                <a:latin typeface="Arial Nova" panose="020B0504020202020204" pitchFamily="34" charset="0"/>
              </a:rPr>
            </a:br>
            <a:r>
              <a:rPr lang="en-US" sz="1500" b="1" spc="50" dirty="0">
                <a:latin typeface="Arial Nova" panose="020B0504020202020204" pitchFamily="34" charset="0"/>
              </a:rPr>
              <a:t>SOCIAL MOVEMENTS</a:t>
            </a:r>
            <a:br>
              <a:rPr lang="en-US" sz="1300" b="1" dirty="0">
                <a:latin typeface="Arial Nova" panose="020B0504020202020204" pitchFamily="34" charset="0"/>
              </a:rPr>
            </a:br>
            <a:r>
              <a:rPr lang="en-US" sz="1200" b="1" dirty="0">
                <a:solidFill>
                  <a:schemeClr val="accent5">
                    <a:lumMod val="75000"/>
                  </a:schemeClr>
                </a:solidFill>
                <a:latin typeface="Arial Nova" panose="020B0504020202020204" pitchFamily="34" charset="0"/>
              </a:rPr>
              <a:t>M/W/F 11:00-11:50 </a:t>
            </a:r>
            <a:r>
              <a:rPr lang="en-US" sz="1200" b="1" dirty="0">
                <a:latin typeface="Arial Nova" panose="020B0504020202020204" pitchFamily="34" charset="0"/>
              </a:rPr>
              <a:t>Dr. Kelly Bergstrand</a:t>
            </a:r>
            <a:br>
              <a:rPr lang="en-US" sz="1200" b="1" dirty="0">
                <a:latin typeface="Arial Nova" panose="020B0504020202020204" pitchFamily="34" charset="0"/>
              </a:rPr>
            </a:br>
            <a:r>
              <a:rPr lang="en-US" sz="1200" dirty="0">
                <a:latin typeface="Arial Nova" panose="020B0504020202020204" pitchFamily="34" charset="0"/>
              </a:rPr>
              <a:t>Focuses on twentieth and twenty-first century social movements, including the U.S. civil rights movement, the student and anti-war movements of the 1960s, the women's movement, the environmental movement, and anti-globalization movements. Status politics movements, such as pro-choice/pro-life and gay rights movements, are also explored. Compares these movements with their counterparts in other countries and identifies the reasons for their successes and failures.</a:t>
            </a:r>
            <a:br>
              <a:rPr lang="en-US" sz="1200" dirty="0">
                <a:latin typeface="Arial Nova" panose="020B0504020202020204" pitchFamily="34" charset="0"/>
              </a:rPr>
            </a:br>
            <a:br>
              <a:rPr lang="en-US" sz="1600" dirty="0">
                <a:latin typeface="Arial Nova" panose="020B0504020202020204" pitchFamily="34" charset="0"/>
              </a:rPr>
            </a:br>
            <a:r>
              <a:rPr kumimoji="0" lang="en-US" sz="1300" b="1" i="0" u="none" strike="noStrike" kern="1200" cap="none" spc="0" normalizeH="0" baseline="0" noProof="0" dirty="0">
                <a:ln>
                  <a:noFill/>
                </a:ln>
                <a:solidFill>
                  <a:srgbClr val="E7E6E6">
                    <a:lumMod val="25000"/>
                  </a:srgbClr>
                </a:solidFill>
                <a:effectLst/>
                <a:uLnTx/>
                <a:uFillTx/>
                <a:latin typeface="Arial Nova" panose="020B0504020202020204" pitchFamily="34" charset="0"/>
                <a:ea typeface="+mn-ea"/>
                <a:cs typeface="+mn-cs"/>
              </a:rPr>
              <a:t>SOCI 3328</a:t>
            </a:r>
            <a:br>
              <a:rPr kumimoji="0" lang="en-US" sz="1300" b="1"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br>
            <a:r>
              <a:rPr kumimoji="0" lang="en-US" sz="1500" b="1" i="0" u="none" strike="noStrike" kern="1200" cap="none" spc="50" normalizeH="0" baseline="0" noProof="0" dirty="0">
                <a:ln>
                  <a:noFill/>
                </a:ln>
                <a:solidFill>
                  <a:prstClr val="black"/>
                </a:solidFill>
                <a:effectLst/>
                <a:uLnTx/>
                <a:uFillTx/>
                <a:latin typeface="Arial Nova" panose="020B0504020202020204" pitchFamily="34" charset="0"/>
                <a:ea typeface="+mn-ea"/>
                <a:cs typeface="+mn-cs"/>
              </a:rPr>
              <a:t>MARITAL &amp; SEXUAL LIFESTYLES</a:t>
            </a:r>
            <a:br>
              <a:rPr kumimoji="0" lang="en-US" sz="1300" b="1"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br>
            <a:r>
              <a:rPr kumimoji="0" lang="en-US" sz="1200" b="1" i="0" u="none" strike="noStrike" kern="1200" cap="none" spc="0" normalizeH="0" baseline="0" noProof="0" dirty="0">
                <a:ln>
                  <a:noFill/>
                </a:ln>
                <a:solidFill>
                  <a:srgbClr val="5B9BD5">
                    <a:lumMod val="75000"/>
                  </a:srgbClr>
                </a:solidFill>
                <a:effectLst/>
                <a:uLnTx/>
                <a:uFillTx/>
                <a:latin typeface="Arial Nova" panose="020B0504020202020204" pitchFamily="34" charset="0"/>
                <a:ea typeface="+mn-ea"/>
                <a:cs typeface="+mn-cs"/>
              </a:rPr>
              <a:t>ONLINE</a:t>
            </a:r>
            <a:r>
              <a:rPr kumimoji="0" lang="en-US" sz="1200" b="1"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Dr. Sara Skiles-</a:t>
            </a:r>
            <a:r>
              <a:rPr kumimoji="0" lang="en-US" sz="1200" b="1" i="0" u="none" strike="noStrike" kern="1200" cap="none" spc="0" normalizeH="0" baseline="0" noProof="0" dirty="0" err="1">
                <a:ln>
                  <a:noFill/>
                </a:ln>
                <a:solidFill>
                  <a:prstClr val="black"/>
                </a:solidFill>
                <a:effectLst/>
                <a:uLnTx/>
                <a:uFillTx/>
                <a:latin typeface="Arial Nova" panose="020B0504020202020204" pitchFamily="34" charset="0"/>
                <a:ea typeface="+mn-ea"/>
                <a:cs typeface="+mn-cs"/>
              </a:rPr>
              <a:t>duToit</a:t>
            </a:r>
            <a:br>
              <a:rPr kumimoji="0" lang="en-US" sz="1200" b="1"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br>
            <a:r>
              <a:rPr kumimoji="0" lang="en-US" sz="12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Contemporary American lifestyles selected from: singles, traditional marriage, homosexuals, single-parent families, open marriage, non-marital sexuality, cohabitation, dual-career marriage, childless couples, egalitarian marriage, families in later life.</a:t>
            </a:r>
          </a:p>
          <a:p>
            <a:pPr defTabSz="685800">
              <a:lnSpc>
                <a:spcPct val="90000"/>
              </a:lnSpc>
              <a:spcAft>
                <a:spcPts val="600"/>
              </a:spcAft>
            </a:pPr>
            <a:br>
              <a:rPr lang="en-US" sz="1400" dirty="0">
                <a:latin typeface="Arial Nova" panose="020B0504020202020204" pitchFamily="34" charset="0"/>
              </a:rPr>
            </a:br>
            <a:br>
              <a:rPr lang="en-US" sz="1400" dirty="0">
                <a:latin typeface="Arial Nova" panose="020B0504020202020204" pitchFamily="34" charset="0"/>
              </a:rPr>
            </a:br>
            <a:br>
              <a:rPr lang="en-US" sz="1300" dirty="0">
                <a:latin typeface="Arial Nova" panose="020B0504020202020204" pitchFamily="34" charset="0"/>
              </a:rPr>
            </a:br>
            <a:endParaRPr lang="en-US" sz="1300" dirty="0">
              <a:latin typeface="Arial Nova" panose="020B0504020202020204" pitchFamily="34" charset="0"/>
            </a:endParaRPr>
          </a:p>
        </p:txBody>
      </p:sp>
      <p:sp>
        <p:nvSpPr>
          <p:cNvPr id="3" name="TextBox 2">
            <a:extLst>
              <a:ext uri="{FF2B5EF4-FFF2-40B4-BE49-F238E27FC236}">
                <a16:creationId xmlns:a16="http://schemas.microsoft.com/office/drawing/2014/main" id="{1CE461DB-365D-4922-842F-8A86680C605F}"/>
              </a:ext>
            </a:extLst>
          </p:cNvPr>
          <p:cNvSpPr txBox="1"/>
          <p:nvPr/>
        </p:nvSpPr>
        <p:spPr>
          <a:xfrm>
            <a:off x="3813622" y="263853"/>
            <a:ext cx="3712502" cy="7640359"/>
          </a:xfrm>
          <a:prstGeom prst="rect">
            <a:avLst/>
          </a:prstGeom>
        </p:spPr>
        <p:txBody>
          <a:bodyPr vert="horz" lIns="91440" tIns="45720" rIns="91440" bIns="45720" rtlCol="0" anchor="t">
            <a:normAutofit/>
          </a:bodyPr>
          <a:lstStyle/>
          <a:p>
            <a:pPr defTabSz="685800">
              <a:lnSpc>
                <a:spcPct val="90000"/>
              </a:lnSpc>
              <a:spcBef>
                <a:spcPts val="600"/>
              </a:spcBef>
              <a:spcAft>
                <a:spcPts val="600"/>
              </a:spcAft>
            </a:pPr>
            <a:r>
              <a:rPr lang="en-US" sz="1300" b="1" dirty="0">
                <a:solidFill>
                  <a:schemeClr val="bg2">
                    <a:lumMod val="25000"/>
                  </a:schemeClr>
                </a:solidFill>
                <a:latin typeface="Arial Nova" panose="020B0504020202020204" pitchFamily="34" charset="0"/>
              </a:rPr>
              <a:t>SOCI 3331</a:t>
            </a:r>
            <a:br>
              <a:rPr lang="en-US" sz="1500" b="1" dirty="0">
                <a:latin typeface="Arial Nova" panose="020B0504020202020204" pitchFamily="34" charset="0"/>
              </a:rPr>
            </a:br>
            <a:r>
              <a:rPr lang="en-US" sz="1500" b="1" spc="50" dirty="0">
                <a:latin typeface="Arial Nova" panose="020B0504020202020204" pitchFamily="34" charset="0"/>
              </a:rPr>
              <a:t>SOCIOLOGY OF FAMILY</a:t>
            </a:r>
            <a:br>
              <a:rPr lang="en-US" sz="1300" b="1" dirty="0">
                <a:latin typeface="Arial Nova" panose="020B0504020202020204" pitchFamily="34" charset="0"/>
              </a:rPr>
            </a:br>
            <a:r>
              <a:rPr lang="en-US" sz="1200" b="1" dirty="0">
                <a:solidFill>
                  <a:schemeClr val="accent5">
                    <a:lumMod val="75000"/>
                  </a:schemeClr>
                </a:solidFill>
                <a:latin typeface="Arial Nova" panose="020B0504020202020204" pitchFamily="34" charset="0"/>
              </a:rPr>
              <a:t>M/W/F 1:00-1:50 </a:t>
            </a:r>
            <a:r>
              <a:rPr lang="en-US" sz="1200" b="1" dirty="0">
                <a:latin typeface="Arial Nova" panose="020B0504020202020204" pitchFamily="34" charset="0"/>
              </a:rPr>
              <a:t>Dr. Beth Anne Shelton</a:t>
            </a:r>
            <a:br>
              <a:rPr lang="en-US" sz="1200" b="1" dirty="0">
                <a:latin typeface="Arial Nova" panose="020B0504020202020204" pitchFamily="34" charset="0"/>
              </a:rPr>
            </a:br>
            <a:r>
              <a:rPr lang="en-US" sz="1200" dirty="0">
                <a:latin typeface="Arial Nova" panose="020B0504020202020204" pitchFamily="34" charset="0"/>
              </a:rPr>
              <a:t>The family's role in American society and in other cultures past, present, and future. Family research methods, comparative family systems, child development/parenting, culture and personality, minority families, social class variation in families, work and family.</a:t>
            </a:r>
            <a:br>
              <a:rPr lang="en-US" sz="1300" dirty="0">
                <a:latin typeface="Arial Nova" panose="020B0504020202020204" pitchFamily="34" charset="0"/>
              </a:rPr>
            </a:br>
            <a:endParaRPr lang="en-US" sz="1300" dirty="0">
              <a:latin typeface="Arial Nova" panose="020B0504020202020204" pitchFamily="34" charset="0"/>
            </a:endParaRPr>
          </a:p>
          <a:p>
            <a:pPr defTabSz="685800">
              <a:lnSpc>
                <a:spcPct val="90000"/>
              </a:lnSpc>
              <a:spcAft>
                <a:spcPts val="600"/>
              </a:spcAft>
            </a:pPr>
            <a:r>
              <a:rPr lang="en-US" sz="1300" b="1" dirty="0">
                <a:solidFill>
                  <a:schemeClr val="bg2">
                    <a:lumMod val="25000"/>
                  </a:schemeClr>
                </a:solidFill>
                <a:latin typeface="Arial Nova" panose="020B0504020202020204" pitchFamily="34" charset="0"/>
              </a:rPr>
              <a:t>SOCI 3334</a:t>
            </a:r>
            <a:br>
              <a:rPr lang="en-US" sz="1300" b="1" dirty="0">
                <a:latin typeface="Arial Nova" panose="020B0504020202020204" pitchFamily="34" charset="0"/>
              </a:rPr>
            </a:br>
            <a:r>
              <a:rPr lang="en-US" sz="1500" b="1" spc="50" dirty="0">
                <a:latin typeface="Arial Nova" panose="020B0504020202020204" pitchFamily="34" charset="0"/>
              </a:rPr>
              <a:t>SOCIOLOGY OF GENDER</a:t>
            </a:r>
            <a:br>
              <a:rPr lang="en-US" sz="1300" b="1" dirty="0">
                <a:latin typeface="Arial Nova" panose="020B0504020202020204" pitchFamily="34" charset="0"/>
              </a:rPr>
            </a:br>
            <a:r>
              <a:rPr lang="en-US" sz="1200" b="1" dirty="0">
                <a:solidFill>
                  <a:schemeClr val="accent5">
                    <a:lumMod val="75000"/>
                  </a:schemeClr>
                </a:solidFill>
                <a:latin typeface="Arial Nova" panose="020B0504020202020204" pitchFamily="34" charset="0"/>
              </a:rPr>
              <a:t>ONLINE </a:t>
            </a:r>
            <a:r>
              <a:rPr lang="en-US" sz="1200" b="1" dirty="0">
                <a:latin typeface="Arial Nova" panose="020B0504020202020204" pitchFamily="34" charset="0"/>
              </a:rPr>
              <a:t>Ms. Faye Hanson-Evans</a:t>
            </a:r>
            <a:br>
              <a:rPr lang="en-US" sz="1200" b="1" dirty="0">
                <a:latin typeface="Arial Nova" panose="020B0504020202020204" pitchFamily="34" charset="0"/>
              </a:rPr>
            </a:br>
            <a:r>
              <a:rPr lang="en-US" sz="1200" dirty="0">
                <a:latin typeface="Arial Nova" panose="020B0504020202020204" pitchFamily="34" charset="0"/>
              </a:rPr>
              <a:t>Examination of theoretical and empirical approaches to understanding the formation of gender. Assesses individual and structural dimensions of gender in various social institutions including work, education, and families.</a:t>
            </a:r>
            <a:br>
              <a:rPr lang="en-US" sz="1200" dirty="0">
                <a:latin typeface="Arial Nova" panose="020B0504020202020204" pitchFamily="34" charset="0"/>
              </a:rPr>
            </a:br>
            <a:endParaRPr lang="en-US" sz="1200" dirty="0">
              <a:latin typeface="Arial Nova" panose="020B0504020202020204" pitchFamily="34" charset="0"/>
            </a:endParaRPr>
          </a:p>
          <a:p>
            <a:pPr defTabSz="685800">
              <a:lnSpc>
                <a:spcPct val="90000"/>
              </a:lnSpc>
              <a:spcAft>
                <a:spcPts val="600"/>
              </a:spcAft>
            </a:pPr>
            <a:r>
              <a:rPr lang="en-US" sz="1300" b="1" dirty="0">
                <a:solidFill>
                  <a:schemeClr val="bg2">
                    <a:lumMod val="25000"/>
                  </a:schemeClr>
                </a:solidFill>
                <a:latin typeface="Arial Nova" panose="020B0504020202020204" pitchFamily="34" charset="0"/>
              </a:rPr>
              <a:t>SOCI 3336</a:t>
            </a:r>
            <a:br>
              <a:rPr lang="en-US" sz="1300" b="1" dirty="0">
                <a:latin typeface="Arial Nova" panose="020B0504020202020204" pitchFamily="34" charset="0"/>
              </a:rPr>
            </a:br>
            <a:r>
              <a:rPr lang="en-US" sz="1500" b="1" spc="50" dirty="0">
                <a:latin typeface="Arial Nova" panose="020B0504020202020204" pitchFamily="34" charset="0"/>
              </a:rPr>
              <a:t>SOCIAL INEQUALITY</a:t>
            </a:r>
            <a:br>
              <a:rPr lang="en-US" sz="1300" b="1" dirty="0">
                <a:latin typeface="Arial Nova" panose="020B0504020202020204" pitchFamily="34" charset="0"/>
              </a:rPr>
            </a:br>
            <a:r>
              <a:rPr lang="en-US" sz="1200" b="1" dirty="0">
                <a:solidFill>
                  <a:schemeClr val="accent5">
                    <a:lumMod val="75000"/>
                  </a:schemeClr>
                </a:solidFill>
                <a:latin typeface="Arial Nova" panose="020B0504020202020204" pitchFamily="34" charset="0"/>
              </a:rPr>
              <a:t>ONLINE</a:t>
            </a:r>
            <a:r>
              <a:rPr lang="en-US" sz="1200" b="1" dirty="0">
                <a:latin typeface="Arial Nova" panose="020B0504020202020204" pitchFamily="34" charset="0"/>
              </a:rPr>
              <a:t> Dr. Lilian Chavez</a:t>
            </a:r>
            <a:br>
              <a:rPr lang="en-US" sz="1200" b="1" dirty="0">
                <a:latin typeface="Arial Nova" panose="020B0504020202020204" pitchFamily="34" charset="0"/>
              </a:rPr>
            </a:br>
            <a:r>
              <a:rPr lang="en-US" sz="1200" dirty="0">
                <a:latin typeface="Arial Nova" panose="020B0504020202020204" pitchFamily="34" charset="0"/>
              </a:rPr>
              <a:t>Examines the processes, characteristics, and consequences of social inequality in society. Topics include the social class structure, status groups, and elite power structure as they influence people's life chances.</a:t>
            </a:r>
          </a:p>
          <a:p>
            <a:pPr defTabSz="685800">
              <a:lnSpc>
                <a:spcPct val="90000"/>
              </a:lnSpc>
              <a:spcAft>
                <a:spcPts val="600"/>
              </a:spcAft>
            </a:pPr>
            <a:endParaRPr lang="en-US" sz="1300" dirty="0">
              <a:latin typeface="Arial Nova" panose="020B0504020202020204" pitchFamily="34" charset="0"/>
            </a:endParaRPr>
          </a:p>
        </p:txBody>
      </p:sp>
      <p:pic>
        <p:nvPicPr>
          <p:cNvPr id="5" name="Picture 4" descr="A group of people walking on a sidewalk&#10;&#10;Description automatically generated">
            <a:extLst>
              <a:ext uri="{FF2B5EF4-FFF2-40B4-BE49-F238E27FC236}">
                <a16:creationId xmlns:a16="http://schemas.microsoft.com/office/drawing/2014/main" id="{8D6E366D-5360-09AC-BDA8-221889DDA725}"/>
              </a:ext>
            </a:extLst>
          </p:cNvPr>
          <p:cNvPicPr>
            <a:picLocks noChangeAspect="1"/>
          </p:cNvPicPr>
          <p:nvPr/>
        </p:nvPicPr>
        <p:blipFill rotWithShape="1">
          <a:blip r:embed="rId2">
            <a:extLst>
              <a:ext uri="{28A0092B-C50C-407E-A947-70E740481C1C}">
                <a14:useLocalDpi xmlns:a14="http://schemas.microsoft.com/office/drawing/2010/main" val="0"/>
              </a:ext>
            </a:extLst>
          </a:blip>
          <a:srcRect l="8992" t="12228" r="1130" b="1075"/>
          <a:stretch/>
        </p:blipFill>
        <p:spPr>
          <a:xfrm rot="21350071">
            <a:off x="-340233" y="6112525"/>
            <a:ext cx="8452867" cy="4576767"/>
          </a:xfrm>
          <a:prstGeom prst="rect">
            <a:avLst/>
          </a:prstGeom>
        </p:spPr>
      </p:pic>
    </p:spTree>
    <p:extLst>
      <p:ext uri="{BB962C8B-B14F-4D97-AF65-F5344CB8AC3E}">
        <p14:creationId xmlns:p14="http://schemas.microsoft.com/office/powerpoint/2010/main" val="691716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5A1DE6-A11F-41A6-B43B-84E04EDF89D2}"/>
              </a:ext>
            </a:extLst>
          </p:cNvPr>
          <p:cNvSpPr txBox="1"/>
          <p:nvPr/>
        </p:nvSpPr>
        <p:spPr>
          <a:xfrm>
            <a:off x="172135" y="419065"/>
            <a:ext cx="3553428" cy="8922643"/>
          </a:xfrm>
          <a:prstGeom prst="rect">
            <a:avLst/>
          </a:prstGeom>
        </p:spPr>
        <p:txBody>
          <a:bodyPr vert="horz" lIns="91440" tIns="45720" rIns="91440" bIns="45720" rtlCol="0" anchor="t">
            <a:normAutofit/>
          </a:bodyPr>
          <a:lstStyle/>
          <a:p>
            <a:pPr defTabSz="685800">
              <a:lnSpc>
                <a:spcPct val="90000"/>
              </a:lnSpc>
              <a:spcBef>
                <a:spcPts val="600"/>
              </a:spcBef>
              <a:spcAft>
                <a:spcPts val="600"/>
              </a:spcAft>
            </a:pPr>
            <a:r>
              <a:rPr lang="en-US" sz="1300" b="1" dirty="0">
                <a:solidFill>
                  <a:schemeClr val="bg2">
                    <a:lumMod val="25000"/>
                  </a:schemeClr>
                </a:solidFill>
                <a:latin typeface="Arial Nova" panose="020B0504020202020204" pitchFamily="34" charset="0"/>
              </a:rPr>
              <a:t>SOCI 3337</a:t>
            </a:r>
            <a:br>
              <a:rPr lang="en-US" sz="1300" b="1" dirty="0">
                <a:latin typeface="Arial Nova" panose="020B0504020202020204" pitchFamily="34" charset="0"/>
              </a:rPr>
            </a:br>
            <a:r>
              <a:rPr lang="en-US" sz="1500" b="1" spc="50" dirty="0">
                <a:latin typeface="Arial Nova" panose="020B0504020202020204" pitchFamily="34" charset="0"/>
              </a:rPr>
              <a:t>RACIAL &amp; ETHNIC GROUPS IN THE UNITED STATES</a:t>
            </a:r>
            <a:br>
              <a:rPr lang="en-US" sz="1300" b="1" dirty="0">
                <a:latin typeface="Arial Nova" panose="020B0504020202020204" pitchFamily="34" charset="0"/>
              </a:rPr>
            </a:br>
            <a:r>
              <a:rPr lang="en-US" sz="1200" b="1" dirty="0">
                <a:solidFill>
                  <a:schemeClr val="accent5">
                    <a:lumMod val="75000"/>
                  </a:schemeClr>
                </a:solidFill>
                <a:latin typeface="Arial Nova" panose="020B0504020202020204" pitchFamily="34" charset="0"/>
              </a:rPr>
              <a:t>T/TH 9:30-10:50 </a:t>
            </a:r>
            <a:r>
              <a:rPr lang="en-US" sz="1200" b="1" dirty="0">
                <a:latin typeface="Arial Nova" panose="020B0504020202020204" pitchFamily="34" charset="0"/>
              </a:rPr>
              <a:t>Dr. Jason Shelton</a:t>
            </a:r>
            <a:br>
              <a:rPr lang="en-US" sz="1200" b="1" dirty="0">
                <a:latin typeface="Arial Nova" panose="020B0504020202020204" pitchFamily="34" charset="0"/>
              </a:rPr>
            </a:br>
            <a:r>
              <a:rPr lang="en-US" sz="1200" b="0" i="0" dirty="0">
                <a:solidFill>
                  <a:srgbClr val="222222"/>
                </a:solidFill>
                <a:effectLst/>
                <a:latin typeface="Arial Nova" panose="020B0504020202020204" pitchFamily="34" charset="0"/>
              </a:rPr>
              <a:t>Compares the immigration, acculturation, and adjustment processes of various racial/ethnic groups in the U.S. Examines historical and contemporary discrimination in relation to the social conditions of racial/ethnic minority groups in the U. S. Topics include classical and contemporary theory; individualistic, cultural, and structural arguments about social arrangements; and conflict among majority and minority groups. </a:t>
            </a:r>
            <a:br>
              <a:rPr lang="en-US" sz="1300" dirty="0">
                <a:latin typeface="Arial Nova" panose="020B0504020202020204" pitchFamily="34" charset="0"/>
              </a:rPr>
            </a:br>
            <a:endParaRPr lang="en-US" sz="1300" dirty="0">
              <a:latin typeface="Arial Nova" panose="020B0504020202020204" pitchFamily="34" charset="0"/>
            </a:endParaRPr>
          </a:p>
          <a:p>
            <a:pPr defTabSz="685800">
              <a:lnSpc>
                <a:spcPct val="90000"/>
              </a:lnSpc>
              <a:spcAft>
                <a:spcPts val="600"/>
              </a:spcAft>
            </a:pPr>
            <a:r>
              <a:rPr lang="en-US" sz="1300" b="1" dirty="0">
                <a:solidFill>
                  <a:schemeClr val="bg2">
                    <a:lumMod val="25000"/>
                  </a:schemeClr>
                </a:solidFill>
                <a:latin typeface="Arial Nova" panose="020B0504020202020204" pitchFamily="34" charset="0"/>
              </a:rPr>
              <a:t>SOCI 3340</a:t>
            </a:r>
            <a:br>
              <a:rPr lang="en-US" sz="1300" b="1" dirty="0">
                <a:latin typeface="Arial Nova" panose="020B0504020202020204" pitchFamily="34" charset="0"/>
              </a:rPr>
            </a:br>
            <a:r>
              <a:rPr lang="en-US" sz="1500" b="1" spc="50" dirty="0">
                <a:latin typeface="Arial Nova" panose="020B0504020202020204" pitchFamily="34" charset="0"/>
              </a:rPr>
              <a:t>SOCIOLOGY OF EDUCATION</a:t>
            </a:r>
            <a:br>
              <a:rPr lang="en-US" sz="1500" b="1" dirty="0">
                <a:latin typeface="Arial Nova" panose="020B0504020202020204" pitchFamily="34" charset="0"/>
              </a:rPr>
            </a:br>
            <a:r>
              <a:rPr lang="en-US" sz="1200" b="1" dirty="0">
                <a:solidFill>
                  <a:schemeClr val="accent5">
                    <a:lumMod val="75000"/>
                  </a:schemeClr>
                </a:solidFill>
                <a:latin typeface="Arial Nova" panose="020B0504020202020204" pitchFamily="34" charset="0"/>
              </a:rPr>
              <a:t>T/TH 11:00-12:20 </a:t>
            </a:r>
            <a:r>
              <a:rPr lang="en-US" sz="1200" b="1" dirty="0">
                <a:latin typeface="Arial Nova" panose="020B0504020202020204" pitchFamily="34" charset="0"/>
              </a:rPr>
              <a:t>Dr. Alma Garza</a:t>
            </a:r>
            <a:br>
              <a:rPr lang="en-US" sz="1200" b="1" dirty="0">
                <a:latin typeface="Arial Nova" panose="020B0504020202020204" pitchFamily="34" charset="0"/>
              </a:rPr>
            </a:br>
            <a:r>
              <a:rPr lang="en-US" sz="1200" b="0" i="0" dirty="0">
                <a:solidFill>
                  <a:srgbClr val="222222"/>
                </a:solidFill>
                <a:effectLst/>
                <a:latin typeface="Arial Nova" panose="020B0504020202020204" pitchFamily="34" charset="0"/>
              </a:rPr>
              <a:t>Social relations between the school and society, teachers and parents, teachers and school management, and other relevant relationships. Studying cooperation and conflict, values, complex organizational structure, and social change. Prerequisite: sophomore standing or permission of the instructor.</a:t>
            </a:r>
            <a:br>
              <a:rPr lang="en-US" sz="1300" dirty="0">
                <a:latin typeface="Arial Nova" panose="020B0504020202020204" pitchFamily="34" charset="0"/>
              </a:rPr>
            </a:br>
            <a:br>
              <a:rPr lang="en-US" sz="1300" dirty="0">
                <a:latin typeface="Arial Nova" panose="020B0504020202020204" pitchFamily="34" charset="0"/>
              </a:rPr>
            </a:br>
            <a:r>
              <a:rPr lang="en-US" sz="1300" b="1" dirty="0">
                <a:solidFill>
                  <a:schemeClr val="bg2">
                    <a:lumMod val="25000"/>
                  </a:schemeClr>
                </a:solidFill>
                <a:latin typeface="Arial Nova" panose="020B0504020202020204" pitchFamily="34" charset="0"/>
              </a:rPr>
              <a:t>SOCI 3341</a:t>
            </a:r>
            <a:br>
              <a:rPr lang="en-US" sz="1300" b="1" dirty="0">
                <a:latin typeface="Arial Nova" panose="020B0504020202020204" pitchFamily="34" charset="0"/>
              </a:rPr>
            </a:br>
            <a:r>
              <a:rPr lang="en-US" sz="1500" b="1" spc="50" dirty="0">
                <a:latin typeface="Arial Nova" panose="020B0504020202020204" pitchFamily="34" charset="0"/>
              </a:rPr>
              <a:t>SOCIOLOGY OF SPORT</a:t>
            </a:r>
            <a:br>
              <a:rPr lang="en-US" sz="1300" b="1" spc="50" dirty="0">
                <a:latin typeface="Arial Nova" panose="020B0504020202020204" pitchFamily="34" charset="0"/>
              </a:rPr>
            </a:br>
            <a:r>
              <a:rPr lang="en-US" sz="1200" b="1" dirty="0">
                <a:solidFill>
                  <a:schemeClr val="accent5">
                    <a:lumMod val="75000"/>
                  </a:schemeClr>
                </a:solidFill>
                <a:latin typeface="Arial Nova" panose="020B0504020202020204" pitchFamily="34" charset="0"/>
              </a:rPr>
              <a:t>M/W/F 10:00-10:50 </a:t>
            </a:r>
            <a:r>
              <a:rPr lang="en-US" sz="1200" b="1" dirty="0">
                <a:latin typeface="Arial Nova" panose="020B0504020202020204" pitchFamily="34" charset="0"/>
              </a:rPr>
              <a:t>Dr. Krystal Beamon</a:t>
            </a:r>
            <a:br>
              <a:rPr lang="en-US" sz="1200" b="1" dirty="0">
                <a:latin typeface="Arial Nova" panose="020B0504020202020204" pitchFamily="34" charset="0"/>
              </a:rPr>
            </a:br>
            <a:r>
              <a:rPr lang="en-US" sz="1200" b="0" i="0" dirty="0">
                <a:solidFill>
                  <a:srgbClr val="222222"/>
                </a:solidFill>
                <a:effectLst/>
                <a:latin typeface="Arial Nova" panose="020B0504020202020204" pitchFamily="34" charset="0"/>
              </a:rPr>
              <a:t>Sociological examination of the institution of sport in U.S. society. By examining selected topics such as sport and socialization, sport and politics, sport and education, the Olympics, race and sport, violence in sport, women in sport, and the business of sport, this course will address the social significance of sport and its function as a major social institution.</a:t>
            </a:r>
            <a:br>
              <a:rPr lang="en-US" sz="1300" dirty="0">
                <a:latin typeface="Arial Nova" panose="020B0504020202020204" pitchFamily="34" charset="0"/>
              </a:rPr>
            </a:br>
            <a:br>
              <a:rPr lang="en-US" sz="1300" dirty="0">
                <a:latin typeface="Arial Nova" panose="020B0504020202020204" pitchFamily="34" charset="0"/>
              </a:rPr>
            </a:br>
            <a:r>
              <a:rPr lang="en-US" sz="1300" b="1" dirty="0">
                <a:solidFill>
                  <a:schemeClr val="bg2">
                    <a:lumMod val="25000"/>
                  </a:schemeClr>
                </a:solidFill>
                <a:latin typeface="Arial Nova" panose="020B0504020202020204" pitchFamily="34" charset="0"/>
              </a:rPr>
              <a:t>SOCI 3347</a:t>
            </a:r>
            <a:br>
              <a:rPr lang="en-US" sz="1300" b="1" dirty="0">
                <a:latin typeface="Arial Nova" panose="020B0504020202020204" pitchFamily="34" charset="0"/>
              </a:rPr>
            </a:br>
            <a:r>
              <a:rPr lang="en-US" sz="1500" b="1" spc="50" dirty="0">
                <a:latin typeface="Arial Nova" panose="020B0504020202020204" pitchFamily="34" charset="0"/>
              </a:rPr>
              <a:t>ENVIRONMENT AND SOCIETY</a:t>
            </a:r>
            <a:br>
              <a:rPr lang="en-US" sz="1300" b="1" dirty="0">
                <a:latin typeface="Arial Nova" panose="020B0504020202020204" pitchFamily="34" charset="0"/>
              </a:rPr>
            </a:br>
            <a:r>
              <a:rPr lang="en-US" sz="1200" b="1" dirty="0">
                <a:solidFill>
                  <a:schemeClr val="accent5">
                    <a:lumMod val="75000"/>
                  </a:schemeClr>
                </a:solidFill>
                <a:latin typeface="Arial Nova" panose="020B0504020202020204" pitchFamily="34" charset="0"/>
              </a:rPr>
              <a:t>M/W/F 1:00-1:50 </a:t>
            </a:r>
            <a:r>
              <a:rPr lang="en-US" sz="1200" b="1" dirty="0">
                <a:latin typeface="Arial Nova" panose="020B0504020202020204" pitchFamily="34" charset="0"/>
              </a:rPr>
              <a:t>Dr. Kelly Bergstrand</a:t>
            </a:r>
            <a:br>
              <a:rPr lang="en-US" sz="1200" b="1" dirty="0">
                <a:latin typeface="Arial Nova" panose="020B0504020202020204" pitchFamily="34" charset="0"/>
              </a:rPr>
            </a:br>
            <a:r>
              <a:rPr lang="en-US" sz="1200" b="0" i="0" dirty="0">
                <a:solidFill>
                  <a:srgbClr val="222222"/>
                </a:solidFill>
                <a:effectLst/>
                <a:latin typeface="Arial Nova" panose="020B0504020202020204" pitchFamily="34" charset="0"/>
              </a:rPr>
              <a:t>Explores the causes, consequences, and potential resolutions of environmental issues as they relate to human society. Topics include the social roots of environmental problems, inequalities in the distribution of environmental risks and harms, and new directions in sustainable development.</a:t>
            </a:r>
            <a:endParaRPr lang="en-US" sz="1200" dirty="0">
              <a:latin typeface="Arial Nova" panose="020B0504020202020204" pitchFamily="34" charset="0"/>
            </a:endParaRPr>
          </a:p>
        </p:txBody>
      </p:sp>
      <p:sp>
        <p:nvSpPr>
          <p:cNvPr id="3" name="TextBox 2">
            <a:extLst>
              <a:ext uri="{FF2B5EF4-FFF2-40B4-BE49-F238E27FC236}">
                <a16:creationId xmlns:a16="http://schemas.microsoft.com/office/drawing/2014/main" id="{C15186DF-4608-40B4-85F6-227972D9041F}"/>
              </a:ext>
            </a:extLst>
          </p:cNvPr>
          <p:cNvSpPr txBox="1"/>
          <p:nvPr/>
        </p:nvSpPr>
        <p:spPr>
          <a:xfrm>
            <a:off x="4046839" y="419065"/>
            <a:ext cx="3553428" cy="9396788"/>
          </a:xfrm>
          <a:prstGeom prst="rect">
            <a:avLst/>
          </a:prstGeom>
        </p:spPr>
        <p:txBody>
          <a:bodyPr vert="horz" lIns="91440" tIns="45720" rIns="91440" bIns="45720" rtlCol="0" anchor="t">
            <a:normAutofit lnSpcReduction="10000"/>
          </a:bodyPr>
          <a:lstStyle/>
          <a:p>
            <a:pPr defTabSz="685800">
              <a:lnSpc>
                <a:spcPct val="90000"/>
              </a:lnSpc>
              <a:spcBef>
                <a:spcPts val="600"/>
              </a:spcBef>
              <a:spcAft>
                <a:spcPts val="600"/>
              </a:spcAft>
            </a:pPr>
            <a:r>
              <a:rPr lang="en-US" sz="1300" b="1" dirty="0">
                <a:solidFill>
                  <a:schemeClr val="bg2">
                    <a:lumMod val="25000"/>
                  </a:schemeClr>
                </a:solidFill>
                <a:latin typeface="Arial Nova" panose="020B0504020202020204" pitchFamily="34" charset="0"/>
              </a:rPr>
              <a:t>SOCI 3348</a:t>
            </a:r>
            <a:br>
              <a:rPr lang="en-US" sz="1300" b="1" dirty="0">
                <a:latin typeface="Arial Nova" panose="020B0504020202020204" pitchFamily="34" charset="0"/>
              </a:rPr>
            </a:br>
            <a:r>
              <a:rPr lang="en-US" sz="1500" b="1" spc="50" dirty="0">
                <a:latin typeface="Arial Nova" panose="020B0504020202020204" pitchFamily="34" charset="0"/>
              </a:rPr>
              <a:t>SOCIAL ASPECTS OF RISK</a:t>
            </a:r>
            <a:br>
              <a:rPr lang="en-US" sz="1300" b="1" dirty="0">
                <a:latin typeface="Arial Nova" panose="020B0504020202020204" pitchFamily="34" charset="0"/>
              </a:rPr>
            </a:br>
            <a:r>
              <a:rPr lang="en-US" sz="1200" b="1" dirty="0">
                <a:solidFill>
                  <a:schemeClr val="accent5">
                    <a:lumMod val="75000"/>
                  </a:schemeClr>
                </a:solidFill>
                <a:latin typeface="Arial Nova" panose="020B0504020202020204" pitchFamily="34" charset="0"/>
              </a:rPr>
              <a:t>T/TH 9:30-10:50 </a:t>
            </a:r>
            <a:r>
              <a:rPr lang="en-US" sz="1200" b="1" dirty="0">
                <a:latin typeface="Arial Nova" panose="020B0504020202020204" pitchFamily="34" charset="0"/>
              </a:rPr>
              <a:t>Dr. Robert Kunovich</a:t>
            </a:r>
            <a:br>
              <a:rPr lang="en-US" sz="1200" b="1" dirty="0">
                <a:latin typeface="Arial Nova" panose="020B0504020202020204" pitchFamily="34" charset="0"/>
              </a:rPr>
            </a:br>
            <a:r>
              <a:rPr lang="en-US" sz="1200" b="0" i="0" dirty="0">
                <a:solidFill>
                  <a:srgbClr val="222222"/>
                </a:solidFill>
                <a:effectLst/>
                <a:latin typeface="Arial Nova" panose="020B0504020202020204" pitchFamily="34" charset="0"/>
              </a:rPr>
              <a:t>An examination of the social aspects of risk in everyday life. The course covers the relationship between risk and thrill-seeking behavior, risk assessment and the management of risk by technical experts, risk perceptions among the general public, and how technology and culture change the nature and meaning of risk over time.</a:t>
            </a:r>
            <a:br>
              <a:rPr lang="en-US" sz="1300" dirty="0">
                <a:latin typeface="Arial Nova" panose="020B0504020202020204" pitchFamily="34" charset="0"/>
              </a:rPr>
            </a:br>
            <a:endParaRPr lang="en-US" sz="1300" dirty="0">
              <a:latin typeface="Arial Nova" panose="020B0504020202020204" pitchFamily="34" charset="0"/>
            </a:endParaRPr>
          </a:p>
          <a:p>
            <a:pPr defTabSz="685800">
              <a:lnSpc>
                <a:spcPct val="90000"/>
              </a:lnSpc>
              <a:spcAft>
                <a:spcPts val="600"/>
              </a:spcAft>
            </a:pPr>
            <a:r>
              <a:rPr lang="en-US" sz="1300" b="1" dirty="0">
                <a:solidFill>
                  <a:schemeClr val="bg2">
                    <a:lumMod val="25000"/>
                  </a:schemeClr>
                </a:solidFill>
                <a:latin typeface="Arial Nova" panose="020B0504020202020204" pitchFamily="34" charset="0"/>
              </a:rPr>
              <a:t>SOCI 3351</a:t>
            </a:r>
            <a:br>
              <a:rPr lang="en-US" sz="1300" b="1" dirty="0">
                <a:latin typeface="Arial Nova" panose="020B0504020202020204" pitchFamily="34" charset="0"/>
              </a:rPr>
            </a:br>
            <a:r>
              <a:rPr lang="en-US" sz="1500" b="1" spc="50" dirty="0">
                <a:latin typeface="Arial Nova" panose="020B0504020202020204" pitchFamily="34" charset="0"/>
              </a:rPr>
              <a:t>WORK, OCCUPATIONS, AND CAREER DEVELOPMENT</a:t>
            </a:r>
            <a:br>
              <a:rPr lang="en-US" sz="1300" b="1" dirty="0">
                <a:latin typeface="Arial Nova" panose="020B0504020202020204" pitchFamily="34" charset="0"/>
              </a:rPr>
            </a:br>
            <a:r>
              <a:rPr lang="en-US" sz="1200" b="1" dirty="0">
                <a:solidFill>
                  <a:schemeClr val="accent5">
                    <a:lumMod val="75000"/>
                  </a:schemeClr>
                </a:solidFill>
                <a:latin typeface="Arial Nova" panose="020B0504020202020204" pitchFamily="34" charset="0"/>
              </a:rPr>
              <a:t>M/W/F 10:00-10:50 </a:t>
            </a:r>
            <a:r>
              <a:rPr lang="en-US" sz="1200" b="1" dirty="0">
                <a:latin typeface="Arial Nova" panose="020B0504020202020204" pitchFamily="34" charset="0"/>
              </a:rPr>
              <a:t>Dr. Beth Anne Shelton</a:t>
            </a:r>
            <a:br>
              <a:rPr lang="en-US" sz="1200" b="1" dirty="0">
                <a:latin typeface="Arial Nova" panose="020B0504020202020204" pitchFamily="34" charset="0"/>
              </a:rPr>
            </a:br>
            <a:r>
              <a:rPr lang="en-US" sz="1200" b="0" i="0" dirty="0">
                <a:solidFill>
                  <a:srgbClr val="222222"/>
                </a:solidFill>
                <a:effectLst/>
                <a:latin typeface="Arial Nova" panose="020B0504020202020204" pitchFamily="34" charset="0"/>
              </a:rPr>
              <a:t>Combines applied information on career development with a sociological perspective on work and occupations. Career development topics may include academic majors and career options, networking, career mentorship and sponsorship, job searches, resume writing, and interviewing. Other topics may include the historical development of work, occupational structures (professional, managerial, service, and blue-collar occupations), inequalities, work satisfaction, work-life balance, and the future of work.</a:t>
            </a:r>
            <a:br>
              <a:rPr lang="en-US" sz="1200" dirty="0">
                <a:latin typeface="Arial Nova" panose="020B0504020202020204" pitchFamily="34" charset="0"/>
              </a:rPr>
            </a:br>
            <a:br>
              <a:rPr lang="en-US" sz="1300" dirty="0">
                <a:latin typeface="Arial Nova" panose="020B0504020202020204" pitchFamily="34" charset="0"/>
              </a:rPr>
            </a:br>
            <a:r>
              <a:rPr lang="en-US" sz="1300" b="1" dirty="0">
                <a:solidFill>
                  <a:schemeClr val="bg2">
                    <a:lumMod val="25000"/>
                  </a:schemeClr>
                </a:solidFill>
                <a:latin typeface="Arial Nova" panose="020B0504020202020204" pitchFamily="34" charset="0"/>
              </a:rPr>
              <a:t>SOCI 3352</a:t>
            </a:r>
            <a:br>
              <a:rPr lang="en-US" sz="1300" b="1" dirty="0">
                <a:latin typeface="Arial Nova" panose="020B0504020202020204" pitchFamily="34" charset="0"/>
              </a:rPr>
            </a:br>
            <a:r>
              <a:rPr lang="en-US" sz="1500" b="1" spc="50" dirty="0">
                <a:latin typeface="Arial Nova" panose="020B0504020202020204" pitchFamily="34" charset="0"/>
              </a:rPr>
              <a:t>SOCIAL STATISTICS</a:t>
            </a:r>
            <a:br>
              <a:rPr lang="en-US" sz="1300" b="1" spc="50" dirty="0">
                <a:latin typeface="Arial Nova" panose="020B0504020202020204" pitchFamily="34" charset="0"/>
              </a:rPr>
            </a:br>
            <a:r>
              <a:rPr lang="en-US" sz="1200" b="1" dirty="0">
                <a:solidFill>
                  <a:schemeClr val="accent5">
                    <a:lumMod val="75000"/>
                  </a:schemeClr>
                </a:solidFill>
                <a:latin typeface="Arial Nova" panose="020B0504020202020204" pitchFamily="34" charset="0"/>
              </a:rPr>
              <a:t>T/TH 11:00-12:20 </a:t>
            </a:r>
            <a:r>
              <a:rPr lang="en-US" sz="1200" b="1" dirty="0">
                <a:latin typeface="Arial Nova" panose="020B0504020202020204" pitchFamily="34" charset="0"/>
              </a:rPr>
              <a:t>Dr. Robert Kunovich</a:t>
            </a:r>
            <a:br>
              <a:rPr lang="en-US" sz="1200" b="1" dirty="0">
                <a:latin typeface="Arial Nova" panose="020B0504020202020204" pitchFamily="34" charset="0"/>
              </a:rPr>
            </a:br>
            <a:r>
              <a:rPr lang="en-US" sz="1200" dirty="0">
                <a:latin typeface="Arial Nova" panose="020B0504020202020204" pitchFamily="34" charset="0"/>
              </a:rPr>
              <a:t>The social sciences and related applied fields today require some familiarity with statistical methods of data analysis. This course introduces a set of concepts that will help students understand numerical description, inference and explanation applied to human society and social behavior. Emphasis is on statistical reasoning and interpretation; what statistics to use for particular purposes and how to make sense of the results.</a:t>
            </a:r>
          </a:p>
          <a:p>
            <a:pPr defTabSz="685800">
              <a:lnSpc>
                <a:spcPct val="90000"/>
              </a:lnSpc>
              <a:spcAft>
                <a:spcPts val="600"/>
              </a:spcAft>
            </a:pPr>
            <a:endParaRPr lang="en-US" sz="1200" dirty="0">
              <a:latin typeface="Arial Nova" panose="020B0504020202020204" pitchFamily="34" charset="0"/>
            </a:endParaRPr>
          </a:p>
          <a:p>
            <a:pPr defTabSz="685800">
              <a:lnSpc>
                <a:spcPct val="90000"/>
              </a:lnSpc>
              <a:spcAft>
                <a:spcPts val="600"/>
              </a:spcAft>
            </a:pPr>
            <a:r>
              <a:rPr kumimoji="0" lang="en-US" sz="1300" b="1" i="0" u="none" strike="noStrike" kern="1200" cap="none" spc="0" normalizeH="0" baseline="0" noProof="0" dirty="0">
                <a:ln>
                  <a:noFill/>
                </a:ln>
                <a:solidFill>
                  <a:srgbClr val="E7E6E6">
                    <a:lumMod val="25000"/>
                  </a:srgbClr>
                </a:solidFill>
                <a:effectLst/>
                <a:uLnTx/>
                <a:uFillTx/>
                <a:latin typeface="Arial Nova" panose="020B0504020202020204" pitchFamily="34" charset="0"/>
                <a:ea typeface="+mn-ea"/>
                <a:cs typeface="+mn-cs"/>
              </a:rPr>
              <a:t>SOCI 3356</a:t>
            </a:r>
            <a:br>
              <a:rPr kumimoji="0" lang="en-US" sz="1300" b="1"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br>
            <a:r>
              <a:rPr kumimoji="0" lang="en-US" sz="1500" b="1" i="0" u="none" strike="noStrike" kern="1200" cap="none" spc="50" normalizeH="0" baseline="0" noProof="0" dirty="0">
                <a:ln>
                  <a:noFill/>
                </a:ln>
                <a:solidFill>
                  <a:prstClr val="black"/>
                </a:solidFill>
                <a:effectLst/>
                <a:uLnTx/>
                <a:uFillTx/>
                <a:latin typeface="Arial Nova" panose="020B0504020202020204" pitchFamily="34" charset="0"/>
                <a:ea typeface="+mn-ea"/>
                <a:cs typeface="+mn-cs"/>
              </a:rPr>
              <a:t>WOMEN, WORK, AND SOCIAL CHANGE</a:t>
            </a:r>
            <a:br>
              <a:rPr kumimoji="0" lang="en-US" sz="1300" b="1"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br>
            <a:r>
              <a:rPr kumimoji="0" lang="en-US" sz="1200" b="1" i="0" u="none" strike="noStrike" kern="1200" cap="none" spc="0" normalizeH="0" baseline="0" noProof="0" dirty="0">
                <a:ln>
                  <a:noFill/>
                </a:ln>
                <a:solidFill>
                  <a:srgbClr val="5B9BD5">
                    <a:lumMod val="75000"/>
                  </a:srgbClr>
                </a:solidFill>
                <a:effectLst/>
                <a:uLnTx/>
                <a:uFillTx/>
                <a:latin typeface="Arial Nova" panose="020B0504020202020204" pitchFamily="34" charset="0"/>
                <a:ea typeface="+mn-ea"/>
                <a:cs typeface="+mn-cs"/>
              </a:rPr>
              <a:t>M/W/F 11:00-11:50 </a:t>
            </a:r>
            <a:r>
              <a:rPr kumimoji="0" lang="en-US" sz="1200" b="1"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Dr. Beth Anne Shelton</a:t>
            </a:r>
            <a:br>
              <a:rPr kumimoji="0" lang="en-US" sz="1200" b="1"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br>
            <a:r>
              <a:rPr kumimoji="0" lang="en-US" sz="12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Women's work experiences, how these experiences are changing, and relationship between paid employment and non-wage household labor. Paid and unpaid work experiences are empirically examined in terms of a variety of theoretical perspectives.</a:t>
            </a:r>
            <a:endParaRPr lang="en-US" sz="1300" b="1" dirty="0">
              <a:solidFill>
                <a:schemeClr val="bg2">
                  <a:lumMod val="25000"/>
                </a:schemeClr>
              </a:solidFill>
              <a:latin typeface="Arial Nova" panose="020B0504020202020204" pitchFamily="34" charset="0"/>
            </a:endParaRPr>
          </a:p>
          <a:p>
            <a:pPr defTabSz="685800">
              <a:lnSpc>
                <a:spcPct val="90000"/>
              </a:lnSpc>
              <a:spcAft>
                <a:spcPts val="600"/>
              </a:spcAft>
            </a:pPr>
            <a:br>
              <a:rPr lang="en-US" sz="1200" dirty="0">
                <a:latin typeface="Arial Nova" panose="020B0504020202020204" pitchFamily="34" charset="0"/>
              </a:rPr>
            </a:br>
            <a:br>
              <a:rPr lang="en-US" sz="1200" dirty="0">
                <a:latin typeface="Arial Nova" panose="020B0504020202020204" pitchFamily="34" charset="0"/>
              </a:rPr>
            </a:br>
            <a:endParaRPr lang="en-US" sz="1200" dirty="0">
              <a:latin typeface="Arial Nova" panose="020B0504020202020204" pitchFamily="34" charset="0"/>
            </a:endParaRPr>
          </a:p>
        </p:txBody>
      </p:sp>
    </p:spTree>
    <p:extLst>
      <p:ext uri="{BB962C8B-B14F-4D97-AF65-F5344CB8AC3E}">
        <p14:creationId xmlns:p14="http://schemas.microsoft.com/office/powerpoint/2010/main" val="3946952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A8D2FC-16D7-4AC7-B6A6-456BB2821CCF}"/>
              </a:ext>
            </a:extLst>
          </p:cNvPr>
          <p:cNvSpPr txBox="1"/>
          <p:nvPr/>
        </p:nvSpPr>
        <p:spPr>
          <a:xfrm>
            <a:off x="3886200" y="253625"/>
            <a:ext cx="3725079" cy="10187834"/>
          </a:xfrm>
          <a:prstGeom prst="rect">
            <a:avLst/>
          </a:prstGeom>
        </p:spPr>
        <p:txBody>
          <a:bodyPr vert="horz" lIns="91440" tIns="45720" rIns="91440" bIns="45720" rtlCol="0" anchor="t">
            <a:normAutofit/>
          </a:bodyPr>
          <a:lstStyle/>
          <a:p>
            <a:pPr defTabSz="685800">
              <a:lnSpc>
                <a:spcPct val="90000"/>
              </a:lnSpc>
              <a:spcBef>
                <a:spcPts val="600"/>
              </a:spcBef>
              <a:spcAft>
                <a:spcPts val="600"/>
              </a:spcAft>
            </a:pPr>
            <a:r>
              <a:rPr lang="en-US" sz="1300" b="1" dirty="0">
                <a:solidFill>
                  <a:schemeClr val="bg2">
                    <a:lumMod val="25000"/>
                  </a:schemeClr>
                </a:solidFill>
                <a:latin typeface="Arial Nova" panose="020B0504020202020204" pitchFamily="34" charset="0"/>
              </a:rPr>
              <a:t>SOCI 3372</a:t>
            </a:r>
            <a:br>
              <a:rPr lang="en-US" sz="1300" b="1" dirty="0">
                <a:latin typeface="Arial Nova" panose="020B0504020202020204" pitchFamily="34" charset="0"/>
              </a:rPr>
            </a:br>
            <a:r>
              <a:rPr lang="en-US" sz="1500" b="1" spc="50" dirty="0">
                <a:latin typeface="Arial Nova" panose="020B0504020202020204" pitchFamily="34" charset="0"/>
              </a:rPr>
              <a:t>SOCIOLOGICAL THEORY</a:t>
            </a:r>
            <a:br>
              <a:rPr lang="en-US" sz="1300" b="1" dirty="0">
                <a:latin typeface="Arial Nova" panose="020B0504020202020204" pitchFamily="34" charset="0"/>
              </a:rPr>
            </a:br>
            <a:r>
              <a:rPr lang="en-US" sz="1200" b="1" dirty="0">
                <a:solidFill>
                  <a:schemeClr val="accent5">
                    <a:lumMod val="75000"/>
                  </a:schemeClr>
                </a:solidFill>
                <a:latin typeface="Arial Nova" panose="020B0504020202020204" pitchFamily="34" charset="0"/>
              </a:rPr>
              <a:t>T/TH 12:30-1:50 </a:t>
            </a:r>
            <a:r>
              <a:rPr lang="en-US" sz="1200" b="1" dirty="0">
                <a:latin typeface="Arial Nova" panose="020B0504020202020204" pitchFamily="34" charset="0"/>
              </a:rPr>
              <a:t>Dr. Alma Garza</a:t>
            </a:r>
            <a:br>
              <a:rPr lang="en-US" sz="1200" b="1" dirty="0">
                <a:latin typeface="Arial Nova" panose="020B0504020202020204" pitchFamily="34" charset="0"/>
              </a:rPr>
            </a:br>
            <a:r>
              <a:rPr lang="en-US" sz="1200" b="0" i="0" dirty="0">
                <a:solidFill>
                  <a:srgbClr val="222222"/>
                </a:solidFill>
                <a:effectLst/>
                <a:latin typeface="Arial Nova" panose="020B0504020202020204" pitchFamily="34" charset="0"/>
              </a:rPr>
              <a:t>This course introduces students to major theories and figures who have provided sociology with interpretations of the social world. Students will consider how sociologists use theoretical concepts to understand social interactions, social problems, and social change. Students will apply sociological theories to social phenomena. Prerequisite: junior standing or permission of the instructor.</a:t>
            </a:r>
            <a:br>
              <a:rPr lang="en-US" sz="1300" dirty="0">
                <a:latin typeface="Arial Nova" panose="020B0504020202020204" pitchFamily="34" charset="0"/>
              </a:rPr>
            </a:br>
            <a:endParaRPr lang="en-US" sz="1300" dirty="0">
              <a:latin typeface="Arial Nova" panose="020B0504020202020204" pitchFamily="34" charset="0"/>
            </a:endParaRPr>
          </a:p>
          <a:p>
            <a:pPr defTabSz="685800">
              <a:lnSpc>
                <a:spcPct val="90000"/>
              </a:lnSpc>
              <a:spcAft>
                <a:spcPts val="600"/>
              </a:spcAft>
            </a:pPr>
            <a:r>
              <a:rPr lang="en-US" sz="1300" b="1" dirty="0">
                <a:solidFill>
                  <a:schemeClr val="bg2">
                    <a:lumMod val="25000"/>
                  </a:schemeClr>
                </a:solidFill>
                <a:latin typeface="Arial Nova" panose="020B0504020202020204" pitchFamily="34" charset="0"/>
              </a:rPr>
              <a:t>SOCI 4306</a:t>
            </a:r>
            <a:br>
              <a:rPr lang="en-US" sz="1300" b="1" dirty="0">
                <a:latin typeface="Arial Nova" panose="020B0504020202020204" pitchFamily="34" charset="0"/>
              </a:rPr>
            </a:br>
            <a:r>
              <a:rPr lang="en-US" sz="1500" b="1" spc="50" dirty="0">
                <a:latin typeface="Arial Nova" panose="020B0504020202020204" pitchFamily="34" charset="0"/>
              </a:rPr>
              <a:t>QUALITATIVE RESEARCH METHODS</a:t>
            </a:r>
            <a:br>
              <a:rPr lang="en-US" sz="1300" b="1" dirty="0">
                <a:latin typeface="Arial Nova" panose="020B0504020202020204" pitchFamily="34" charset="0"/>
              </a:rPr>
            </a:br>
            <a:r>
              <a:rPr lang="en-US" sz="1200" b="1" dirty="0">
                <a:solidFill>
                  <a:schemeClr val="accent5">
                    <a:lumMod val="75000"/>
                  </a:schemeClr>
                </a:solidFill>
                <a:latin typeface="Arial Nova" panose="020B0504020202020204" pitchFamily="34" charset="0"/>
              </a:rPr>
              <a:t>TH 2:00-4:50 </a:t>
            </a:r>
            <a:r>
              <a:rPr lang="en-US" sz="1200" b="1" dirty="0">
                <a:latin typeface="Arial Nova" panose="020B0504020202020204" pitchFamily="34" charset="0"/>
              </a:rPr>
              <a:t>Dr. Heather Jacobson</a:t>
            </a:r>
            <a:br>
              <a:rPr lang="en-US" sz="1200" b="1" dirty="0">
                <a:latin typeface="Arial Nova" panose="020B0504020202020204" pitchFamily="34" charset="0"/>
              </a:rPr>
            </a:br>
            <a:r>
              <a:rPr lang="en-US" sz="1200" dirty="0">
                <a:latin typeface="Arial Nova" panose="020B0504020202020204" pitchFamily="34" charset="0"/>
              </a:rPr>
              <a:t>Conceptual frameworks and techniques for planning, conducting, analyzing, reporting and evaluating qualitative research. Topics include interviewing, participant observation, coding, case studies and focus groups. Prerequisite: sophomore standing or permission of the instructor.</a:t>
            </a:r>
            <a:br>
              <a:rPr lang="en-US" sz="1300" dirty="0">
                <a:latin typeface="Arial Nova" panose="020B0504020202020204" pitchFamily="34" charset="0"/>
              </a:rPr>
            </a:br>
            <a:br>
              <a:rPr lang="en-US" sz="1300" dirty="0">
                <a:latin typeface="Arial Nova" panose="020B0504020202020204" pitchFamily="34" charset="0"/>
              </a:rPr>
            </a:br>
            <a:r>
              <a:rPr lang="en-US" sz="1300" b="1" dirty="0">
                <a:solidFill>
                  <a:schemeClr val="bg2">
                    <a:lumMod val="25000"/>
                  </a:schemeClr>
                </a:solidFill>
                <a:latin typeface="Arial Nova" panose="020B0504020202020204" pitchFamily="34" charset="0"/>
              </a:rPr>
              <a:t>SOCI 4320</a:t>
            </a:r>
            <a:br>
              <a:rPr lang="en-US" sz="1300" b="1" dirty="0">
                <a:latin typeface="Arial Nova" panose="020B0504020202020204" pitchFamily="34" charset="0"/>
              </a:rPr>
            </a:br>
            <a:r>
              <a:rPr lang="en-US" sz="1500" b="1" spc="50" dirty="0">
                <a:latin typeface="Arial Nova" panose="020B0504020202020204" pitchFamily="34" charset="0"/>
              </a:rPr>
              <a:t>MEDICAL SOCIOLOGY</a:t>
            </a:r>
            <a:br>
              <a:rPr lang="en-US" sz="1300" b="1" spc="50" dirty="0">
                <a:latin typeface="Arial Nova" panose="020B0504020202020204" pitchFamily="34" charset="0"/>
              </a:rPr>
            </a:br>
            <a:r>
              <a:rPr lang="en-US" sz="1200" b="1" dirty="0">
                <a:solidFill>
                  <a:schemeClr val="accent5">
                    <a:lumMod val="75000"/>
                  </a:schemeClr>
                </a:solidFill>
                <a:latin typeface="Arial Nova" panose="020B0504020202020204" pitchFamily="34" charset="0"/>
              </a:rPr>
              <a:t>ONLINE </a:t>
            </a:r>
            <a:r>
              <a:rPr lang="en-US" sz="1200" b="1" dirty="0">
                <a:latin typeface="Arial Nova" panose="020B0504020202020204" pitchFamily="34" charset="0"/>
              </a:rPr>
              <a:t>Dr. Dorothy Kalanzi</a:t>
            </a:r>
            <a:br>
              <a:rPr lang="en-US" sz="1200" b="1" dirty="0">
                <a:latin typeface="Arial Nova" panose="020B0504020202020204" pitchFamily="34" charset="0"/>
              </a:rPr>
            </a:br>
            <a:r>
              <a:rPr lang="en-US" sz="1200" b="0" i="0" dirty="0">
                <a:solidFill>
                  <a:srgbClr val="222222"/>
                </a:solidFill>
                <a:effectLst/>
                <a:latin typeface="Segoe UI" panose="020B0502040204020203" pitchFamily="34" charset="0"/>
              </a:rPr>
              <a:t>The relationships between different societies and social groups and their incidence of disease and mortality. Also examines culture-related causes of disease and treatment approaches, medicine as an occupation, healer-patient relationships, and the modern hospital as a bureaucratic organization.</a:t>
            </a:r>
          </a:p>
          <a:p>
            <a:pPr defTabSz="685800">
              <a:lnSpc>
                <a:spcPct val="90000"/>
              </a:lnSpc>
              <a:spcAft>
                <a:spcPts val="600"/>
              </a:spcAft>
            </a:pPr>
            <a:endParaRPr lang="en-US" sz="1200" dirty="0">
              <a:latin typeface="Arial Nova" panose="020B0504020202020204" pitchFamily="34" charset="0"/>
            </a:endParaRPr>
          </a:p>
          <a:p>
            <a:pPr defTabSz="685800">
              <a:lnSpc>
                <a:spcPct val="90000"/>
              </a:lnSpc>
              <a:spcAft>
                <a:spcPts val="600"/>
              </a:spcAft>
            </a:pPr>
            <a:r>
              <a:rPr kumimoji="0" lang="en-US" sz="1300" b="1" i="0" u="none" strike="noStrike" kern="1200" cap="none" spc="0" normalizeH="0" baseline="0" noProof="0" dirty="0">
                <a:ln>
                  <a:noFill/>
                </a:ln>
                <a:solidFill>
                  <a:srgbClr val="E7E6E6">
                    <a:lumMod val="25000"/>
                  </a:srgbClr>
                </a:solidFill>
                <a:effectLst/>
                <a:uLnTx/>
                <a:uFillTx/>
                <a:latin typeface="Arial Nova" panose="020B0504020202020204" pitchFamily="34" charset="0"/>
                <a:ea typeface="+mn-ea"/>
                <a:cs typeface="+mn-cs"/>
              </a:rPr>
              <a:t>SOCI 5305</a:t>
            </a:r>
            <a:br>
              <a:rPr kumimoji="0" lang="en-US" sz="1300" b="1"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br>
            <a:r>
              <a:rPr kumimoji="0" lang="en-US" sz="1500" b="1" i="0" u="none" strike="noStrike" kern="1200" cap="none" spc="50" normalizeH="0" baseline="0" noProof="0" dirty="0">
                <a:ln>
                  <a:noFill/>
                </a:ln>
                <a:solidFill>
                  <a:prstClr val="black"/>
                </a:solidFill>
                <a:effectLst/>
                <a:uLnTx/>
                <a:uFillTx/>
                <a:latin typeface="Arial Nova" panose="020B0504020202020204" pitchFamily="34" charset="0"/>
                <a:ea typeface="+mn-ea"/>
                <a:cs typeface="+mn-cs"/>
              </a:rPr>
              <a:t>RACIAL &amp; ETHNIC GROUPS IN THE UNITED STATES</a:t>
            </a:r>
            <a:br>
              <a:rPr kumimoji="0" lang="en-US" sz="1300" b="1"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br>
            <a:r>
              <a:rPr kumimoji="0" lang="en-US" sz="1200" b="1" i="0" u="none" strike="noStrike" kern="1200" cap="none" spc="0" normalizeH="0" baseline="0" noProof="0" dirty="0">
                <a:ln>
                  <a:noFill/>
                </a:ln>
                <a:solidFill>
                  <a:srgbClr val="5B9BD5">
                    <a:lumMod val="75000"/>
                  </a:srgbClr>
                </a:solidFill>
                <a:effectLst/>
                <a:uLnTx/>
                <a:uFillTx/>
                <a:latin typeface="Arial Nova" panose="020B0504020202020204" pitchFamily="34" charset="0"/>
                <a:ea typeface="+mn-ea"/>
                <a:cs typeface="+mn-cs"/>
              </a:rPr>
              <a:t>T/TH 9:30-10:50 </a:t>
            </a:r>
            <a:r>
              <a:rPr kumimoji="0" lang="en-US" sz="1200" b="1"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Dr. Jason Shelton</a:t>
            </a:r>
            <a:br>
              <a:rPr kumimoji="0" lang="en-US" sz="1200" b="1"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br>
            <a:r>
              <a:rPr lang="en-US" sz="1200" b="0" i="0" dirty="0">
                <a:solidFill>
                  <a:srgbClr val="222222"/>
                </a:solidFill>
                <a:effectLst/>
                <a:latin typeface="Segoe UI" panose="020B0502040204020203" pitchFamily="34" charset="0"/>
              </a:rPr>
              <a:t>This seminar course compares and contrasts the immigration, acculturation, and adjustment processes of various racial and ethnic groups in the United States. We will examine conventional and controversial arguments, as well as classical and contemporary theories concerning the dynamics of inter-group relations in America. Some of the more controversial topics in sociology-such as debates over assimilation, Americanization, and enduring conflicts between groups-are the foremost intellectual topics to be addressed. The reading list includes a diverse group of scholars who advance relevant research on race and ethnic relations.</a:t>
            </a:r>
            <a:br>
              <a:rPr lang="en-US" sz="1300" dirty="0">
                <a:latin typeface="Arial Nova" panose="020B0504020202020204" pitchFamily="34" charset="0"/>
              </a:rPr>
            </a:br>
            <a:br>
              <a:rPr lang="en-US" sz="1200" dirty="0">
                <a:latin typeface="Arial Nova" panose="020B0504020202020204" pitchFamily="34" charset="0"/>
              </a:rPr>
            </a:br>
            <a:endParaRPr lang="en-US" sz="1200" dirty="0">
              <a:latin typeface="Arial Nova" panose="020B0504020202020204" pitchFamily="34" charset="0"/>
            </a:endParaRPr>
          </a:p>
        </p:txBody>
      </p:sp>
      <p:pic>
        <p:nvPicPr>
          <p:cNvPr id="3" name="Picture 2" descr="A group of people standing on a bench&#10;&#10;Description automatically generated">
            <a:extLst>
              <a:ext uri="{FF2B5EF4-FFF2-40B4-BE49-F238E27FC236}">
                <a16:creationId xmlns:a16="http://schemas.microsoft.com/office/drawing/2014/main" id="{AFB389D1-1A39-CD6C-85E6-1898AD9B9635}"/>
              </a:ext>
            </a:extLst>
          </p:cNvPr>
          <p:cNvPicPr>
            <a:picLocks noChangeAspect="1"/>
          </p:cNvPicPr>
          <p:nvPr/>
        </p:nvPicPr>
        <p:blipFill rotWithShape="1">
          <a:blip r:embed="rId2">
            <a:extLst>
              <a:ext uri="{28A0092B-C50C-407E-A947-70E740481C1C}">
                <a14:useLocalDpi xmlns:a14="http://schemas.microsoft.com/office/drawing/2010/main" val="0"/>
              </a:ext>
            </a:extLst>
          </a:blip>
          <a:srcRect l="16927" r="7636"/>
          <a:stretch/>
        </p:blipFill>
        <p:spPr>
          <a:xfrm>
            <a:off x="-1266568" y="-55606"/>
            <a:ext cx="5066271" cy="10169611"/>
          </a:xfrm>
          <a:prstGeom prst="rect">
            <a:avLst/>
          </a:prstGeom>
        </p:spPr>
      </p:pic>
    </p:spTree>
    <p:extLst>
      <p:ext uri="{BB962C8B-B14F-4D97-AF65-F5344CB8AC3E}">
        <p14:creationId xmlns:p14="http://schemas.microsoft.com/office/powerpoint/2010/main" val="2728880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Picture 29" descr="A group of people standing on a stage&#10;&#10;Description automatically generated with medium confidence">
            <a:extLst>
              <a:ext uri="{FF2B5EF4-FFF2-40B4-BE49-F238E27FC236}">
                <a16:creationId xmlns:a16="http://schemas.microsoft.com/office/drawing/2014/main" id="{E4EF10A0-C32C-49FB-A1E1-D32A0A50E2DC}"/>
              </a:ext>
            </a:extLst>
          </p:cNvPr>
          <p:cNvPicPr>
            <a:picLocks noChangeAspect="1"/>
          </p:cNvPicPr>
          <p:nvPr/>
        </p:nvPicPr>
        <p:blipFill>
          <a:blip r:embed="rId2">
            <a:alphaModFix amt="40000"/>
            <a:extLst>
              <a:ext uri="{28A0092B-C50C-407E-A947-70E740481C1C}">
                <a14:useLocalDpi xmlns:a14="http://schemas.microsoft.com/office/drawing/2010/main" val="0"/>
              </a:ext>
            </a:extLst>
          </a:blip>
          <a:stretch>
            <a:fillRect/>
          </a:stretch>
        </p:blipFill>
        <p:spPr>
          <a:xfrm>
            <a:off x="-222423" y="2730955"/>
            <a:ext cx="8204887" cy="5990555"/>
          </a:xfrm>
          <a:prstGeom prst="rect">
            <a:avLst/>
          </a:prstGeom>
          <a:solidFill>
            <a:schemeClr val="tx1">
              <a:lumMod val="95000"/>
              <a:lumOff val="5000"/>
              <a:alpha val="74000"/>
            </a:schemeClr>
          </a:solidFill>
        </p:spPr>
      </p:pic>
      <p:sp>
        <p:nvSpPr>
          <p:cNvPr id="25" name="Rectangle 24">
            <a:extLst>
              <a:ext uri="{FF2B5EF4-FFF2-40B4-BE49-F238E27FC236}">
                <a16:creationId xmlns:a16="http://schemas.microsoft.com/office/drawing/2014/main" id="{DB6897D6-9CCE-4A86-B4F6-03254AD7D5A0}"/>
              </a:ext>
            </a:extLst>
          </p:cNvPr>
          <p:cNvSpPr/>
          <p:nvPr/>
        </p:nvSpPr>
        <p:spPr>
          <a:xfrm>
            <a:off x="0" y="9043415"/>
            <a:ext cx="7772400" cy="1014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4E886EA-8F7A-46E1-93CC-AA6D0F2A09EE}"/>
              </a:ext>
            </a:extLst>
          </p:cNvPr>
          <p:cNvSpPr txBox="1"/>
          <p:nvPr/>
        </p:nvSpPr>
        <p:spPr>
          <a:xfrm>
            <a:off x="178647" y="216405"/>
            <a:ext cx="3562066" cy="2830717"/>
          </a:xfrm>
          <a:prstGeom prst="rect">
            <a:avLst/>
          </a:prstGeom>
        </p:spPr>
        <p:txBody>
          <a:bodyPr vert="horz" lIns="91440" tIns="45720" rIns="91440" bIns="45720" rtlCol="0" anchor="t">
            <a:normAutofit/>
          </a:bodyPr>
          <a:lstStyle/>
          <a:p>
            <a:pPr defTabSz="685800">
              <a:lnSpc>
                <a:spcPct val="90000"/>
              </a:lnSpc>
              <a:spcBef>
                <a:spcPts val="600"/>
              </a:spcBef>
              <a:spcAft>
                <a:spcPts val="600"/>
              </a:spcAft>
            </a:pPr>
            <a:r>
              <a:rPr lang="en-US" sz="1300" b="1" dirty="0">
                <a:solidFill>
                  <a:schemeClr val="bg2">
                    <a:lumMod val="25000"/>
                  </a:schemeClr>
                </a:solidFill>
                <a:latin typeface="Arial Nova" panose="020B0504020202020204" pitchFamily="34" charset="0"/>
              </a:rPr>
              <a:t>SOCI 5317</a:t>
            </a:r>
            <a:br>
              <a:rPr lang="en-US" sz="1300" b="1" dirty="0">
                <a:latin typeface="Arial Nova" panose="020B0504020202020204" pitchFamily="34" charset="0"/>
              </a:rPr>
            </a:br>
            <a:r>
              <a:rPr lang="en-US" sz="1500" b="1" spc="50" dirty="0">
                <a:latin typeface="Arial Nova" panose="020B0504020202020204" pitchFamily="34" charset="0"/>
              </a:rPr>
              <a:t>CULTURAL SOCIOLOGY</a:t>
            </a:r>
            <a:br>
              <a:rPr lang="en-US" sz="1300" b="1" dirty="0">
                <a:latin typeface="Arial Nova" panose="020B0504020202020204" pitchFamily="34" charset="0"/>
              </a:rPr>
            </a:br>
            <a:r>
              <a:rPr lang="en-US" sz="1200" b="1" dirty="0">
                <a:solidFill>
                  <a:schemeClr val="accent5">
                    <a:lumMod val="75000"/>
                  </a:schemeClr>
                </a:solidFill>
                <a:latin typeface="Arial Nova" panose="020B0504020202020204" pitchFamily="34" charset="0"/>
              </a:rPr>
              <a:t>T 2:00-4:50 </a:t>
            </a:r>
            <a:r>
              <a:rPr lang="en-US" sz="1200" b="1" dirty="0">
                <a:latin typeface="Arial Nova" panose="020B0504020202020204" pitchFamily="34" charset="0"/>
              </a:rPr>
              <a:t>Dr. David Arditi</a:t>
            </a:r>
            <a:br>
              <a:rPr lang="en-US" sz="1200" b="1" dirty="0">
                <a:latin typeface="Arial Nova" panose="020B0504020202020204" pitchFamily="34" charset="0"/>
              </a:rPr>
            </a:br>
            <a:r>
              <a:rPr lang="en-US" sz="1200" b="0" i="0" dirty="0">
                <a:solidFill>
                  <a:srgbClr val="222222"/>
                </a:solidFill>
                <a:effectLst/>
                <a:latin typeface="Segoe UI" panose="020B0502040204020203" pitchFamily="34" charset="0"/>
              </a:rPr>
              <a:t>This seminar course examines the relationship between culture and society. Students will study contemporary debates around culture. Students will pay special attention to the use and experience of popular symbols for the ways that their use involves the creation of meanings.</a:t>
            </a:r>
            <a:br>
              <a:rPr lang="en-US" sz="1200" dirty="0">
                <a:latin typeface="Arial Nova" panose="020B0504020202020204" pitchFamily="34" charset="0"/>
              </a:rPr>
            </a:br>
            <a:br>
              <a:rPr lang="en-US" sz="1300" dirty="0">
                <a:latin typeface="Arial Nova" panose="020B0504020202020204" pitchFamily="34" charset="0"/>
              </a:rPr>
            </a:br>
            <a:br>
              <a:rPr lang="en-US" sz="1300" dirty="0">
                <a:latin typeface="Arial Nova" panose="020B0504020202020204" pitchFamily="34" charset="0"/>
              </a:rPr>
            </a:br>
            <a:br>
              <a:rPr lang="en-US" sz="1300" dirty="0">
                <a:latin typeface="Arial Nova" panose="020B0504020202020204" pitchFamily="34" charset="0"/>
              </a:rPr>
            </a:br>
            <a:endParaRPr lang="en-US" sz="1300" dirty="0">
              <a:latin typeface="Arial Nova" panose="020B0504020202020204" pitchFamily="34" charset="0"/>
            </a:endParaRPr>
          </a:p>
        </p:txBody>
      </p:sp>
      <p:sp>
        <p:nvSpPr>
          <p:cNvPr id="31" name="Rectangle 30">
            <a:extLst>
              <a:ext uri="{FF2B5EF4-FFF2-40B4-BE49-F238E27FC236}">
                <a16:creationId xmlns:a16="http://schemas.microsoft.com/office/drawing/2014/main" id="{6183D2DD-A042-40FA-A7DA-52A925CF4A53}"/>
              </a:ext>
            </a:extLst>
          </p:cNvPr>
          <p:cNvSpPr/>
          <p:nvPr/>
        </p:nvSpPr>
        <p:spPr>
          <a:xfrm>
            <a:off x="303477" y="3328920"/>
            <a:ext cx="7175552" cy="4833036"/>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CC925230-4B72-4FD8-A38D-35FCB6C01483}"/>
              </a:ext>
            </a:extLst>
          </p:cNvPr>
          <p:cNvSpPr txBox="1"/>
          <p:nvPr/>
        </p:nvSpPr>
        <p:spPr>
          <a:xfrm>
            <a:off x="3881149" y="216405"/>
            <a:ext cx="3712604" cy="2142125"/>
          </a:xfrm>
          <a:prstGeom prst="rect">
            <a:avLst/>
          </a:prstGeom>
          <a:noFill/>
        </p:spPr>
        <p:txBody>
          <a:bodyPr wrap="square">
            <a:spAutoFit/>
          </a:bodyPr>
          <a:lstStyle/>
          <a:p>
            <a:pPr defTabSz="685800">
              <a:lnSpc>
                <a:spcPct val="90000"/>
              </a:lnSpc>
              <a:spcBef>
                <a:spcPts val="600"/>
              </a:spcBef>
              <a:spcAft>
                <a:spcPts val="600"/>
              </a:spcAft>
            </a:pPr>
            <a:r>
              <a:rPr lang="en-US" sz="1300" b="1" dirty="0">
                <a:solidFill>
                  <a:schemeClr val="bg2">
                    <a:lumMod val="25000"/>
                  </a:schemeClr>
                </a:solidFill>
                <a:latin typeface="Arial Nova" panose="020B0504020202020204" pitchFamily="34" charset="0"/>
              </a:rPr>
              <a:t>SOCI 5324</a:t>
            </a:r>
            <a:br>
              <a:rPr lang="en-US" sz="3200" b="1" dirty="0">
                <a:latin typeface="Arial Nova" panose="020B0504020202020204" pitchFamily="34" charset="0"/>
              </a:rPr>
            </a:br>
            <a:r>
              <a:rPr lang="en-US" sz="1500" b="1" spc="50" dirty="0">
                <a:latin typeface="Arial Nova" panose="020B0504020202020204" pitchFamily="34" charset="0"/>
              </a:rPr>
              <a:t>QUALITATIVE RESEARCH METHODS</a:t>
            </a:r>
            <a:br>
              <a:rPr lang="en-US" sz="1500" b="1" spc="50" dirty="0">
                <a:latin typeface="Arial Nova" panose="020B0504020202020204" pitchFamily="34" charset="0"/>
              </a:rPr>
            </a:br>
            <a:r>
              <a:rPr lang="en-US" sz="1200" b="1" spc="50" dirty="0">
                <a:solidFill>
                  <a:schemeClr val="accent5">
                    <a:lumMod val="75000"/>
                  </a:schemeClr>
                </a:solidFill>
                <a:latin typeface="Arial Nova" panose="020B0504020202020204" pitchFamily="34" charset="0"/>
              </a:rPr>
              <a:t>TH</a:t>
            </a:r>
            <a:r>
              <a:rPr lang="en-US" sz="1200" b="1" dirty="0">
                <a:solidFill>
                  <a:schemeClr val="accent5">
                    <a:lumMod val="75000"/>
                  </a:schemeClr>
                </a:solidFill>
                <a:latin typeface="Arial Nova" panose="020B0504020202020204" pitchFamily="34" charset="0"/>
              </a:rPr>
              <a:t> 2-4:50 </a:t>
            </a:r>
            <a:r>
              <a:rPr lang="en-US" sz="1200" b="1" dirty="0">
                <a:latin typeface="Arial Nova" panose="020B0504020202020204" pitchFamily="34" charset="0"/>
              </a:rPr>
              <a:t>Dr. Heather Jacobson</a:t>
            </a:r>
            <a:br>
              <a:rPr lang="en-US" sz="1200" b="1" dirty="0">
                <a:latin typeface="Arial Nova" panose="020B0504020202020204" pitchFamily="34" charset="0"/>
              </a:rPr>
            </a:br>
            <a:r>
              <a:rPr lang="en-US" sz="1200" b="0" i="0" dirty="0">
                <a:solidFill>
                  <a:srgbClr val="222222"/>
                </a:solidFill>
                <a:effectLst/>
                <a:latin typeface="Segoe UI" panose="020B0502040204020203" pitchFamily="34" charset="0"/>
              </a:rPr>
              <a:t>This seminar course introduces students to the qualitative tradition in sociology. We will study the assumptions underlying qualitative methods and important ethical and theoretical issues in field work. Students will become familiar with ethnographic research techniques (participant-observation and in-depth interviewing) and implement those methods in an individual small-scale research project.</a:t>
            </a:r>
            <a:endParaRPr lang="en-US" sz="1200" dirty="0"/>
          </a:p>
        </p:txBody>
      </p:sp>
      <p:sp>
        <p:nvSpPr>
          <p:cNvPr id="12" name="TextBox 11">
            <a:extLst>
              <a:ext uri="{FF2B5EF4-FFF2-40B4-BE49-F238E27FC236}">
                <a16:creationId xmlns:a16="http://schemas.microsoft.com/office/drawing/2014/main" id="{693E16AA-44D7-460B-9A07-66BA96DE0363}"/>
              </a:ext>
            </a:extLst>
          </p:cNvPr>
          <p:cNvSpPr txBox="1"/>
          <p:nvPr/>
        </p:nvSpPr>
        <p:spPr>
          <a:xfrm>
            <a:off x="487001" y="3580334"/>
            <a:ext cx="3394147" cy="3385542"/>
          </a:xfrm>
          <a:prstGeom prst="rect">
            <a:avLst/>
          </a:prstGeom>
          <a:noFill/>
        </p:spPr>
        <p:txBody>
          <a:bodyPr wrap="square" rtlCol="0">
            <a:spAutoFit/>
          </a:bodyPr>
          <a:lstStyle/>
          <a:p>
            <a:r>
              <a:rPr lang="en-US" b="1" spc="100" dirty="0">
                <a:solidFill>
                  <a:schemeClr val="bg1"/>
                </a:solidFill>
                <a:latin typeface="Arial Nova" panose="020B0504020202020204" pitchFamily="34" charset="0"/>
              </a:rPr>
              <a:t>MAJOR IN SOCIOLOGY</a:t>
            </a:r>
            <a:br>
              <a:rPr lang="en-US" b="1" dirty="0">
                <a:solidFill>
                  <a:schemeClr val="bg1"/>
                </a:solidFill>
                <a:latin typeface="Arial Nova" panose="020B0504020202020204" pitchFamily="34" charset="0"/>
              </a:rPr>
            </a:br>
            <a:r>
              <a:rPr lang="en-US" sz="1400" dirty="0">
                <a:solidFill>
                  <a:schemeClr val="bg1"/>
                </a:solidFill>
                <a:latin typeface="Arial Nova" panose="020B0504020202020204" pitchFamily="34" charset="0"/>
              </a:rPr>
              <a:t>Interested in majoring or minoring in one of our sociology degrees? Schedule an appointment with our undergraduate advisor:</a:t>
            </a:r>
            <a:br>
              <a:rPr lang="en-US" sz="1300" dirty="0">
                <a:solidFill>
                  <a:schemeClr val="bg1"/>
                </a:solidFill>
                <a:latin typeface="Arial Nova" panose="020B0504020202020204" pitchFamily="34" charset="0"/>
              </a:rPr>
            </a:br>
            <a:br>
              <a:rPr lang="en-US" sz="1300" dirty="0">
                <a:solidFill>
                  <a:schemeClr val="bg1"/>
                </a:solidFill>
                <a:latin typeface="Arial Nova" panose="020B0504020202020204" pitchFamily="34" charset="0"/>
              </a:rPr>
            </a:br>
            <a:r>
              <a:rPr lang="en-US" sz="1400" b="1" dirty="0">
                <a:solidFill>
                  <a:schemeClr val="accent5">
                    <a:lumMod val="60000"/>
                    <a:lumOff val="40000"/>
                  </a:schemeClr>
                </a:solidFill>
                <a:latin typeface="Arial Nova" panose="020B0504020202020204" pitchFamily="34" charset="0"/>
              </a:rPr>
              <a:t>Mrs. Lauren Vanpool, M.A.</a:t>
            </a:r>
            <a:br>
              <a:rPr lang="en-US" sz="1400" dirty="0">
                <a:solidFill>
                  <a:schemeClr val="bg1"/>
                </a:solidFill>
                <a:latin typeface="Arial Nova" panose="020B0504020202020204" pitchFamily="34" charset="0"/>
              </a:rPr>
            </a:br>
            <a:r>
              <a:rPr lang="en-US" sz="1400" dirty="0">
                <a:solidFill>
                  <a:schemeClr val="accent1">
                    <a:lumMod val="40000"/>
                    <a:lumOff val="60000"/>
                  </a:schemeClr>
                </a:solidFill>
                <a:latin typeface="Arial Nova" panose="020B0504020202020204" pitchFamily="34" charset="0"/>
                <a:hlinkClick r:id="rId3">
                  <a:extLst>
                    <a:ext uri="{A12FA001-AC4F-418D-AE19-62706E023703}">
                      <ahyp:hlinkClr xmlns:ahyp="http://schemas.microsoft.com/office/drawing/2018/hyperlinkcolor" val="tx"/>
                    </a:ext>
                  </a:extLst>
                </a:hlinkClick>
              </a:rPr>
              <a:t>lauren.vanpool@uta.edu </a:t>
            </a:r>
            <a:endParaRPr lang="en-US" sz="1400" dirty="0">
              <a:solidFill>
                <a:schemeClr val="accent1">
                  <a:lumMod val="40000"/>
                  <a:lumOff val="60000"/>
                </a:schemeClr>
              </a:solidFill>
              <a:latin typeface="Arial Nova" panose="020B0504020202020204" pitchFamily="34" charset="0"/>
            </a:endParaRPr>
          </a:p>
          <a:p>
            <a:r>
              <a:rPr lang="en-US" sz="1400" dirty="0">
                <a:solidFill>
                  <a:schemeClr val="bg1"/>
                </a:solidFill>
                <a:latin typeface="Arial Nova" panose="020B0504020202020204" pitchFamily="34" charset="0"/>
              </a:rPr>
              <a:t>UH 434</a:t>
            </a:r>
            <a:br>
              <a:rPr lang="en-US" sz="1400" dirty="0">
                <a:solidFill>
                  <a:schemeClr val="bg1"/>
                </a:solidFill>
                <a:latin typeface="Arial Nova" panose="020B0504020202020204" pitchFamily="34" charset="0"/>
              </a:rPr>
            </a:br>
            <a:r>
              <a:rPr lang="en-US" sz="1400" dirty="0">
                <a:solidFill>
                  <a:schemeClr val="bg1"/>
                </a:solidFill>
                <a:latin typeface="Arial Nova" panose="020B0504020202020204" pitchFamily="34" charset="0"/>
              </a:rPr>
              <a:t>(817) 272-3789</a:t>
            </a:r>
            <a:br>
              <a:rPr lang="en-US" sz="1400" dirty="0">
                <a:solidFill>
                  <a:schemeClr val="bg1"/>
                </a:solidFill>
                <a:latin typeface="Arial Nova" panose="020B0504020202020204" pitchFamily="34" charset="0"/>
              </a:rPr>
            </a:br>
            <a:br>
              <a:rPr lang="en-US" sz="1400" dirty="0">
                <a:solidFill>
                  <a:schemeClr val="bg1"/>
                </a:solidFill>
                <a:latin typeface="Arial Nova" panose="020B0504020202020204" pitchFamily="34" charset="0"/>
              </a:rPr>
            </a:br>
            <a:r>
              <a:rPr lang="en-US" sz="1400" dirty="0">
                <a:solidFill>
                  <a:schemeClr val="accent1">
                    <a:lumMod val="40000"/>
                    <a:lumOff val="60000"/>
                  </a:schemeClr>
                </a:solidFill>
                <a:latin typeface="Arial Nova" panose="020B0504020202020204" pitchFamily="34" charset="0"/>
                <a:hlinkClick r:id="rId4">
                  <a:extLst>
                    <a:ext uri="{A12FA001-AC4F-418D-AE19-62706E023703}">
                      <ahyp:hlinkClr xmlns:ahyp="http://schemas.microsoft.com/office/drawing/2018/hyperlinkcolor" val="tx"/>
                    </a:ext>
                  </a:extLst>
                </a:hlinkClick>
              </a:rPr>
              <a:t>Click here to schedule an advising appointment!</a:t>
            </a:r>
            <a:br>
              <a:rPr lang="en-US" sz="1300" dirty="0">
                <a:solidFill>
                  <a:schemeClr val="bg1"/>
                </a:solidFill>
                <a:latin typeface="Arial Nova" panose="020B0504020202020204" pitchFamily="34" charset="0"/>
              </a:rPr>
            </a:br>
            <a:br>
              <a:rPr lang="en-US" sz="1300" dirty="0">
                <a:solidFill>
                  <a:schemeClr val="bg2">
                    <a:lumMod val="25000"/>
                  </a:schemeClr>
                </a:solidFill>
                <a:latin typeface="Arial Nova" panose="020B0504020202020204" pitchFamily="34" charset="0"/>
              </a:rPr>
            </a:br>
            <a:endParaRPr lang="en-US" b="1" dirty="0">
              <a:solidFill>
                <a:schemeClr val="bg2">
                  <a:lumMod val="25000"/>
                </a:schemeClr>
              </a:solidFill>
              <a:latin typeface="Arial Nova" panose="020B0504020202020204" pitchFamily="34" charset="0"/>
            </a:endParaRPr>
          </a:p>
        </p:txBody>
      </p:sp>
      <p:sp>
        <p:nvSpPr>
          <p:cNvPr id="13" name="TextBox 12">
            <a:extLst>
              <a:ext uri="{FF2B5EF4-FFF2-40B4-BE49-F238E27FC236}">
                <a16:creationId xmlns:a16="http://schemas.microsoft.com/office/drawing/2014/main" id="{341314DB-CB34-4BFC-A5E2-B92A80E2D51A}"/>
              </a:ext>
            </a:extLst>
          </p:cNvPr>
          <p:cNvSpPr txBox="1"/>
          <p:nvPr/>
        </p:nvSpPr>
        <p:spPr>
          <a:xfrm>
            <a:off x="3967222" y="3568093"/>
            <a:ext cx="3327125" cy="4539704"/>
          </a:xfrm>
          <a:prstGeom prst="rect">
            <a:avLst/>
          </a:prstGeom>
          <a:noFill/>
        </p:spPr>
        <p:txBody>
          <a:bodyPr wrap="square" rtlCol="0">
            <a:spAutoFit/>
          </a:bodyPr>
          <a:lstStyle/>
          <a:p>
            <a:r>
              <a:rPr lang="en-US" b="1" spc="100" dirty="0">
                <a:solidFill>
                  <a:schemeClr val="bg1"/>
                </a:solidFill>
                <a:latin typeface="Arial Nova" panose="020B0504020202020204" pitchFamily="34" charset="0"/>
              </a:rPr>
              <a:t>MINOR IN SOCIOLOGY</a:t>
            </a:r>
            <a:br>
              <a:rPr lang="en-US" b="1" dirty="0">
                <a:solidFill>
                  <a:schemeClr val="bg1"/>
                </a:solidFill>
                <a:latin typeface="Arial Nova" panose="020B0504020202020204" pitchFamily="34" charset="0"/>
              </a:rPr>
            </a:br>
            <a:r>
              <a:rPr lang="en-US" sz="1400" dirty="0">
                <a:solidFill>
                  <a:schemeClr val="bg1"/>
                </a:solidFill>
                <a:latin typeface="Arial Nova" panose="020B0504020202020204" pitchFamily="34" charset="0"/>
              </a:rPr>
              <a:t>The Sociology minor requires 6 courses (18 hours) of Sociology courses. Courses fulfilling core requirements count toward the minor.</a:t>
            </a:r>
            <a:br>
              <a:rPr lang="en-US" sz="1300" dirty="0">
                <a:solidFill>
                  <a:schemeClr val="bg1"/>
                </a:solidFill>
                <a:latin typeface="Arial Nova" panose="020B0504020202020204" pitchFamily="34" charset="0"/>
              </a:rPr>
            </a:br>
            <a:br>
              <a:rPr lang="en-US" sz="1300" dirty="0">
                <a:solidFill>
                  <a:schemeClr val="bg1"/>
                </a:solidFill>
                <a:latin typeface="Arial Nova" panose="020B0504020202020204" pitchFamily="34" charset="0"/>
              </a:rPr>
            </a:br>
            <a:r>
              <a:rPr lang="en-US" b="1" spc="100" dirty="0">
                <a:solidFill>
                  <a:schemeClr val="bg1"/>
                </a:solidFill>
                <a:latin typeface="Arial Nova" panose="020B0504020202020204" pitchFamily="34" charset="0"/>
              </a:rPr>
              <a:t>MINOR IN POPULAR CULTURE</a:t>
            </a:r>
            <a:br>
              <a:rPr lang="en-US" sz="1400" b="1" dirty="0">
                <a:solidFill>
                  <a:schemeClr val="bg1"/>
                </a:solidFill>
                <a:latin typeface="Arial Nova" panose="020B0504020202020204" pitchFamily="34" charset="0"/>
              </a:rPr>
            </a:br>
            <a:r>
              <a:rPr lang="en-US" sz="1400" dirty="0">
                <a:solidFill>
                  <a:schemeClr val="bg1"/>
                </a:solidFill>
                <a:latin typeface="Arial Nova" panose="020B0504020202020204" pitchFamily="34" charset="0"/>
              </a:rPr>
              <a:t>The Popular Culture minor helps prepare students to work in the entertainment industry and/or to understand the role of popular culture in their everyday lives.</a:t>
            </a:r>
            <a:br>
              <a:rPr lang="en-US" sz="1300" dirty="0">
                <a:solidFill>
                  <a:schemeClr val="bg1"/>
                </a:solidFill>
                <a:latin typeface="Arial Nova" panose="020B0504020202020204" pitchFamily="34" charset="0"/>
              </a:rPr>
            </a:br>
            <a:br>
              <a:rPr lang="en-US" sz="1300" dirty="0">
                <a:solidFill>
                  <a:schemeClr val="bg1"/>
                </a:solidFill>
                <a:latin typeface="Arial Nova" panose="020B0504020202020204" pitchFamily="34" charset="0"/>
              </a:rPr>
            </a:br>
            <a:br>
              <a:rPr lang="en-US" sz="1300" dirty="0">
                <a:solidFill>
                  <a:schemeClr val="bg1"/>
                </a:solidFill>
                <a:latin typeface="Arial Nova" panose="020B0504020202020204" pitchFamily="34" charset="0"/>
              </a:rPr>
            </a:br>
            <a:br>
              <a:rPr lang="en-US" sz="1300" dirty="0">
                <a:solidFill>
                  <a:schemeClr val="bg1"/>
                </a:solidFill>
                <a:latin typeface="Arial Nova" panose="020B0504020202020204" pitchFamily="34" charset="0"/>
              </a:rPr>
            </a:br>
            <a:br>
              <a:rPr lang="en-US" sz="1300" dirty="0">
                <a:solidFill>
                  <a:schemeClr val="bg1"/>
                </a:solidFill>
                <a:latin typeface="Arial Nova" panose="020B0504020202020204" pitchFamily="34" charset="0"/>
              </a:rPr>
            </a:br>
            <a:br>
              <a:rPr lang="en-US" sz="1300" dirty="0">
                <a:solidFill>
                  <a:schemeClr val="bg1"/>
                </a:solidFill>
                <a:latin typeface="Arial Nova" panose="020B0504020202020204" pitchFamily="34" charset="0"/>
              </a:rPr>
            </a:br>
            <a:br>
              <a:rPr lang="en-US" sz="1300" dirty="0">
                <a:solidFill>
                  <a:schemeClr val="bg1"/>
                </a:solidFill>
                <a:latin typeface="Arial Nova" panose="020B0504020202020204" pitchFamily="34" charset="0"/>
              </a:rPr>
            </a:br>
            <a:endParaRPr lang="en-US" b="1" dirty="0">
              <a:solidFill>
                <a:schemeClr val="bg1"/>
              </a:solidFill>
              <a:latin typeface="Arial Nova" panose="020B0504020202020204" pitchFamily="34" charset="0"/>
            </a:endParaRPr>
          </a:p>
        </p:txBody>
      </p:sp>
      <p:sp>
        <p:nvSpPr>
          <p:cNvPr id="22" name="TextBox 21">
            <a:extLst>
              <a:ext uri="{FF2B5EF4-FFF2-40B4-BE49-F238E27FC236}">
                <a16:creationId xmlns:a16="http://schemas.microsoft.com/office/drawing/2014/main" id="{443E9570-B0EA-4FFF-BA3B-FF8E3E31057A}"/>
              </a:ext>
            </a:extLst>
          </p:cNvPr>
          <p:cNvSpPr txBox="1"/>
          <p:nvPr/>
        </p:nvSpPr>
        <p:spPr>
          <a:xfrm>
            <a:off x="1932255" y="7044077"/>
            <a:ext cx="3917996" cy="292388"/>
          </a:xfrm>
          <a:prstGeom prst="rect">
            <a:avLst/>
          </a:prstGeom>
          <a:noFill/>
        </p:spPr>
        <p:txBody>
          <a:bodyPr wrap="none" rtlCol="0">
            <a:spAutoFit/>
          </a:bodyPr>
          <a:lstStyle/>
          <a:p>
            <a:r>
              <a:rPr lang="en-US" sz="1300" dirty="0">
                <a:solidFill>
                  <a:schemeClr val="bg1"/>
                </a:solidFill>
                <a:latin typeface="Arial Nova" panose="020B0504020202020204" pitchFamily="34" charset="0"/>
              </a:rPr>
              <a:t>Find us on Facebook: </a:t>
            </a:r>
            <a:r>
              <a:rPr lang="en-US" sz="1300" dirty="0">
                <a:solidFill>
                  <a:schemeClr val="accent1">
                    <a:lumMod val="60000"/>
                    <a:lumOff val="40000"/>
                  </a:schemeClr>
                </a:solidFill>
                <a:latin typeface="Arial Nova" panose="020B0504020202020204" pitchFamily="34" charset="0"/>
                <a:hlinkClick r:id="rId5">
                  <a:extLst>
                    <a:ext uri="{A12FA001-AC4F-418D-AE19-62706E023703}">
                      <ahyp:hlinkClr xmlns:ahyp="http://schemas.microsoft.com/office/drawing/2018/hyperlinkcolor" val="tx"/>
                    </a:ext>
                  </a:extLst>
                </a:hlinkClick>
              </a:rPr>
              <a:t>facebook.com/UTASociology</a:t>
            </a:r>
            <a:endParaRPr lang="en-US" sz="1300" dirty="0">
              <a:solidFill>
                <a:schemeClr val="accent1">
                  <a:lumMod val="60000"/>
                  <a:lumOff val="40000"/>
                </a:schemeClr>
              </a:solidFill>
              <a:latin typeface="Arial Nova" panose="020B0504020202020204" pitchFamily="34" charset="0"/>
            </a:endParaRPr>
          </a:p>
        </p:txBody>
      </p:sp>
      <p:pic>
        <p:nvPicPr>
          <p:cNvPr id="33" name="Picture 32" descr="Qr code&#10;&#10;Description automatically generated">
            <a:extLst>
              <a:ext uri="{FF2B5EF4-FFF2-40B4-BE49-F238E27FC236}">
                <a16:creationId xmlns:a16="http://schemas.microsoft.com/office/drawing/2014/main" id="{3A614064-5F25-4250-98BE-249B70CEA4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5305" y="8780679"/>
            <a:ext cx="1218552" cy="1218552"/>
          </a:xfrm>
          <a:prstGeom prst="rect">
            <a:avLst/>
          </a:prstGeom>
        </p:spPr>
      </p:pic>
      <p:pic>
        <p:nvPicPr>
          <p:cNvPr id="4" name="Picture 3">
            <a:extLst>
              <a:ext uri="{FF2B5EF4-FFF2-40B4-BE49-F238E27FC236}">
                <a16:creationId xmlns:a16="http://schemas.microsoft.com/office/drawing/2014/main" id="{2D6EB938-36D6-7EDF-A4BB-1BA439273D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596" y="9325212"/>
            <a:ext cx="5558690" cy="580277"/>
          </a:xfrm>
          <a:prstGeom prst="rect">
            <a:avLst/>
          </a:prstGeom>
        </p:spPr>
      </p:pic>
    </p:spTree>
    <p:extLst>
      <p:ext uri="{BB962C8B-B14F-4D97-AF65-F5344CB8AC3E}">
        <p14:creationId xmlns:p14="http://schemas.microsoft.com/office/powerpoint/2010/main" val="3652611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893</TotalTime>
  <Words>1927</Words>
  <Application>Microsoft Office PowerPoint</Application>
  <PresentationFormat>Custom</PresentationFormat>
  <Paragraphs>28</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Aptos Narrow</vt:lpstr>
      <vt:lpstr>Arial</vt:lpstr>
      <vt:lpstr>Arial Nova</vt:lpstr>
      <vt:lpstr>Calibri</vt:lpstr>
      <vt:lpstr>Calibri Light</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Coen, Shelby Louise</dc:creator>
  <cp:lastModifiedBy>Coen, Shelby Louise</cp:lastModifiedBy>
  <cp:revision>9</cp:revision>
  <dcterms:created xsi:type="dcterms:W3CDTF">2022-04-06T19:15:12Z</dcterms:created>
  <dcterms:modified xsi:type="dcterms:W3CDTF">2023-10-18T13:57:52Z</dcterms:modified>
</cp:coreProperties>
</file>