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handoutMasterIdLst>
    <p:handoutMasterId r:id="rId32"/>
  </p:handoutMasterIdLst>
  <p:sldIdLst>
    <p:sldId id="309" r:id="rId5"/>
    <p:sldId id="331" r:id="rId6"/>
    <p:sldId id="311" r:id="rId7"/>
    <p:sldId id="290" r:id="rId8"/>
    <p:sldId id="312" r:id="rId9"/>
    <p:sldId id="314" r:id="rId10"/>
    <p:sldId id="289" r:id="rId11"/>
    <p:sldId id="291" r:id="rId12"/>
    <p:sldId id="315" r:id="rId13"/>
    <p:sldId id="316" r:id="rId14"/>
    <p:sldId id="320" r:id="rId15"/>
    <p:sldId id="321" r:id="rId16"/>
    <p:sldId id="313" r:id="rId17"/>
    <p:sldId id="322" r:id="rId18"/>
    <p:sldId id="323" r:id="rId19"/>
    <p:sldId id="324" r:id="rId20"/>
    <p:sldId id="292" r:id="rId21"/>
    <p:sldId id="326" r:id="rId22"/>
    <p:sldId id="327" r:id="rId23"/>
    <p:sldId id="325" r:id="rId24"/>
    <p:sldId id="319" r:id="rId25"/>
    <p:sldId id="329" r:id="rId26"/>
    <p:sldId id="317" r:id="rId27"/>
    <p:sldId id="308" r:id="rId28"/>
    <p:sldId id="330" r:id="rId29"/>
    <p:sldId id="332"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B570E1-CFFA-F280-BAED-DB325FDF417B}" name="Bridges, Jessica L" initials="BL" userId="S::bridges@uta.edu::7543e851-fc57-4885-b57d-2df771cc28b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9B"/>
    <a:srgbClr val="FC2184"/>
    <a:srgbClr val="80F571"/>
    <a:srgbClr val="13409F"/>
    <a:srgbClr val="CAB447"/>
    <a:srgbClr val="FFE15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27"/>
    <p:restoredTop sz="96376"/>
  </p:normalViewPr>
  <p:slideViewPr>
    <p:cSldViewPr snapToGrid="0" snapToObjects="1">
      <p:cViewPr varScale="1">
        <p:scale>
          <a:sx n="145" d="100"/>
          <a:sy n="145" d="100"/>
        </p:scale>
        <p:origin x="444" y="12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notesViewPr>
    <p:cSldViewPr snapToGrid="0" snapToObjects="1">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DF0ABC6-AE81-214D-B04B-F13CE22270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2823795-EAAB-8C4B-B865-8464BECAB52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1FE638-083F-2742-8710-EF25AB6A16C1}" type="datetimeFigureOut">
              <a:rPr lang="en-US" smtClean="0"/>
              <a:t>8/9/2022</a:t>
            </a:fld>
            <a:endParaRPr lang="en-US"/>
          </a:p>
        </p:txBody>
      </p:sp>
      <p:sp>
        <p:nvSpPr>
          <p:cNvPr id="4" name="Footer Placeholder 3">
            <a:extLst>
              <a:ext uri="{FF2B5EF4-FFF2-40B4-BE49-F238E27FC236}">
                <a16:creationId xmlns:a16="http://schemas.microsoft.com/office/drawing/2014/main" id="{17BECA2D-985E-8D44-A4FB-51751C64F4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D640B2F-FCD1-B940-AFB1-3C0582F356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670D12-813D-3D40-A841-271861A2D04A}" type="slidenum">
              <a:rPr lang="en-US" smtClean="0"/>
              <a:t>‹#›</a:t>
            </a:fld>
            <a:endParaRPr lang="en-US"/>
          </a:p>
        </p:txBody>
      </p:sp>
    </p:spTree>
    <p:extLst>
      <p:ext uri="{BB962C8B-B14F-4D97-AF65-F5344CB8AC3E}">
        <p14:creationId xmlns:p14="http://schemas.microsoft.com/office/powerpoint/2010/main" val="1647157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15A097-495F-854B-A9AD-402D045A3296}" type="datetimeFigureOut">
              <a:rPr lang="en-US" smtClean="0"/>
              <a:t>8/9/2022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80C5E2-78CD-F746-9BAF-2B89BCAF7EBF}" type="slidenum">
              <a:rPr lang="en-US" smtClean="0"/>
              <a:t>‹#›</a:t>
            </a:fld>
            <a:endParaRPr lang="en-US"/>
          </a:p>
        </p:txBody>
      </p:sp>
    </p:spTree>
    <p:extLst>
      <p:ext uri="{BB962C8B-B14F-4D97-AF65-F5344CB8AC3E}">
        <p14:creationId xmlns:p14="http://schemas.microsoft.com/office/powerpoint/2010/main" val="1673962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80C5E2-78CD-F746-9BAF-2B89BCAF7EBF}" type="slidenum">
              <a:rPr lang="en-US" smtClean="0"/>
              <a:t>7</a:t>
            </a:fld>
            <a:endParaRPr lang="en-US"/>
          </a:p>
        </p:txBody>
      </p:sp>
    </p:spTree>
    <p:extLst>
      <p:ext uri="{BB962C8B-B14F-4D97-AF65-F5344CB8AC3E}">
        <p14:creationId xmlns:p14="http://schemas.microsoft.com/office/powerpoint/2010/main" val="95410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80C5E2-78CD-F746-9BAF-2B89BCAF7EBF}" type="slidenum">
              <a:rPr lang="en-US" smtClean="0"/>
              <a:t>24</a:t>
            </a:fld>
            <a:endParaRPr lang="en-US"/>
          </a:p>
        </p:txBody>
      </p:sp>
    </p:spTree>
    <p:extLst>
      <p:ext uri="{BB962C8B-B14F-4D97-AF65-F5344CB8AC3E}">
        <p14:creationId xmlns:p14="http://schemas.microsoft.com/office/powerpoint/2010/main" val="301950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80C5E2-78CD-F746-9BAF-2B89BCAF7EBF}" type="slidenum">
              <a:rPr lang="en-US" smtClean="0"/>
              <a:t>25</a:t>
            </a:fld>
            <a:endParaRPr lang="en-US"/>
          </a:p>
        </p:txBody>
      </p:sp>
    </p:spTree>
    <p:extLst>
      <p:ext uri="{BB962C8B-B14F-4D97-AF65-F5344CB8AC3E}">
        <p14:creationId xmlns:p14="http://schemas.microsoft.com/office/powerpoint/2010/main" val="706231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80C5E2-78CD-F746-9BAF-2B89BCAF7EBF}" type="slidenum">
              <a:rPr lang="en-US" smtClean="0"/>
              <a:t>8</a:t>
            </a:fld>
            <a:endParaRPr lang="en-US"/>
          </a:p>
        </p:txBody>
      </p:sp>
    </p:spTree>
    <p:extLst>
      <p:ext uri="{BB962C8B-B14F-4D97-AF65-F5344CB8AC3E}">
        <p14:creationId xmlns:p14="http://schemas.microsoft.com/office/powerpoint/2010/main" val="1773606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80C5E2-78CD-F746-9BAF-2B89BCAF7EBF}" type="slidenum">
              <a:rPr lang="en-US" smtClean="0"/>
              <a:t>9</a:t>
            </a:fld>
            <a:endParaRPr lang="en-US"/>
          </a:p>
        </p:txBody>
      </p:sp>
    </p:spTree>
    <p:extLst>
      <p:ext uri="{BB962C8B-B14F-4D97-AF65-F5344CB8AC3E}">
        <p14:creationId xmlns:p14="http://schemas.microsoft.com/office/powerpoint/2010/main" val="3456538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80C5E2-78CD-F746-9BAF-2B89BCAF7EBF}" type="slidenum">
              <a:rPr lang="en-US" smtClean="0"/>
              <a:t>17</a:t>
            </a:fld>
            <a:endParaRPr lang="en-US"/>
          </a:p>
        </p:txBody>
      </p:sp>
    </p:spTree>
    <p:extLst>
      <p:ext uri="{BB962C8B-B14F-4D97-AF65-F5344CB8AC3E}">
        <p14:creationId xmlns:p14="http://schemas.microsoft.com/office/powerpoint/2010/main" val="354995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80C5E2-78CD-F746-9BAF-2B89BCAF7EBF}" type="slidenum">
              <a:rPr lang="en-US" smtClean="0"/>
              <a:t>18</a:t>
            </a:fld>
            <a:endParaRPr lang="en-US"/>
          </a:p>
        </p:txBody>
      </p:sp>
    </p:spTree>
    <p:extLst>
      <p:ext uri="{BB962C8B-B14F-4D97-AF65-F5344CB8AC3E}">
        <p14:creationId xmlns:p14="http://schemas.microsoft.com/office/powerpoint/2010/main" val="3350699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80C5E2-78CD-F746-9BAF-2B89BCAF7EBF}" type="slidenum">
              <a:rPr lang="en-US" smtClean="0"/>
              <a:t>19</a:t>
            </a:fld>
            <a:endParaRPr lang="en-US"/>
          </a:p>
        </p:txBody>
      </p:sp>
    </p:spTree>
    <p:extLst>
      <p:ext uri="{BB962C8B-B14F-4D97-AF65-F5344CB8AC3E}">
        <p14:creationId xmlns:p14="http://schemas.microsoft.com/office/powerpoint/2010/main" val="1959166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80C5E2-78CD-F746-9BAF-2B89BCAF7EBF}" type="slidenum">
              <a:rPr lang="en-US" smtClean="0"/>
              <a:t>20</a:t>
            </a:fld>
            <a:endParaRPr lang="en-US"/>
          </a:p>
        </p:txBody>
      </p:sp>
    </p:spTree>
    <p:extLst>
      <p:ext uri="{BB962C8B-B14F-4D97-AF65-F5344CB8AC3E}">
        <p14:creationId xmlns:p14="http://schemas.microsoft.com/office/powerpoint/2010/main" val="496187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80C5E2-78CD-F746-9BAF-2B89BCAF7EBF}" type="slidenum">
              <a:rPr lang="en-US" smtClean="0"/>
              <a:t>21</a:t>
            </a:fld>
            <a:endParaRPr lang="en-US"/>
          </a:p>
        </p:txBody>
      </p:sp>
    </p:spTree>
    <p:extLst>
      <p:ext uri="{BB962C8B-B14F-4D97-AF65-F5344CB8AC3E}">
        <p14:creationId xmlns:p14="http://schemas.microsoft.com/office/powerpoint/2010/main" val="592690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80C5E2-78CD-F746-9BAF-2B89BCAF7EBF}" type="slidenum">
              <a:rPr lang="en-US" smtClean="0"/>
              <a:t>23</a:t>
            </a:fld>
            <a:endParaRPr lang="en-US"/>
          </a:p>
        </p:txBody>
      </p:sp>
    </p:spTree>
    <p:extLst>
      <p:ext uri="{BB962C8B-B14F-4D97-AF65-F5344CB8AC3E}">
        <p14:creationId xmlns:p14="http://schemas.microsoft.com/office/powerpoint/2010/main" val="6903641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TA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H4">
            <a:extLst>
              <a:ext uri="{FF2B5EF4-FFF2-40B4-BE49-F238E27FC236}">
                <a16:creationId xmlns:a16="http://schemas.microsoft.com/office/drawing/2014/main" id="{4EEBD0D7-6519-B842-ACAE-C6ABB0409325}"/>
              </a:ext>
            </a:extLst>
          </p:cNvPr>
          <p:cNvSpPr>
            <a:spLocks noGrp="1"/>
          </p:cNvSpPr>
          <p:nvPr>
            <p:ph sz="quarter" idx="12" hasCustomPrompt="1"/>
          </p:nvPr>
        </p:nvSpPr>
        <p:spPr>
          <a:xfrm>
            <a:off x="611585" y="3033762"/>
            <a:ext cx="2333625" cy="290997"/>
          </a:xfrm>
        </p:spPr>
        <p:txBody>
          <a:bodyPr>
            <a:normAutofit/>
          </a:bodyPr>
          <a:lstStyle>
            <a:lvl1pPr marL="0" indent="0">
              <a:buNone/>
              <a:defRPr sz="1400">
                <a:solidFill>
                  <a:schemeClr val="bg1"/>
                </a:solidFill>
              </a:defRPr>
            </a:lvl1pPr>
          </a:lstStyle>
          <a:p>
            <a:pPr lvl="0"/>
            <a:r>
              <a:rPr lang="en-US" dirty="0"/>
              <a:t>My Title</a:t>
            </a:r>
          </a:p>
        </p:txBody>
      </p:sp>
      <p:sp>
        <p:nvSpPr>
          <p:cNvPr id="11" name="H3">
            <a:extLst>
              <a:ext uri="{FF2B5EF4-FFF2-40B4-BE49-F238E27FC236}">
                <a16:creationId xmlns:a16="http://schemas.microsoft.com/office/drawing/2014/main" id="{F0663673-BC83-3044-9EF4-B601B50B6DDB}"/>
              </a:ext>
            </a:extLst>
          </p:cNvPr>
          <p:cNvSpPr>
            <a:spLocks noGrp="1"/>
          </p:cNvSpPr>
          <p:nvPr>
            <p:ph sz="quarter" idx="11" hasCustomPrompt="1"/>
          </p:nvPr>
        </p:nvSpPr>
        <p:spPr>
          <a:xfrm>
            <a:off x="611585" y="2741663"/>
            <a:ext cx="4114800" cy="291886"/>
          </a:xfrm>
        </p:spPr>
        <p:txBody>
          <a:bodyPr>
            <a:normAutofit/>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My Name</a:t>
            </a:r>
          </a:p>
        </p:txBody>
      </p:sp>
      <p:cxnSp>
        <p:nvCxnSpPr>
          <p:cNvPr id="9" name="Line">
            <a:extLst>
              <a:ext uri="{FF2B5EF4-FFF2-40B4-BE49-F238E27FC236}">
                <a16:creationId xmlns:a16="http://schemas.microsoft.com/office/drawing/2014/main" id="{F961A44D-63B2-3547-B671-D76FD4AAA4C8}"/>
              </a:ext>
            </a:extLst>
          </p:cNvPr>
          <p:cNvCxnSpPr/>
          <p:nvPr userDrawn="1"/>
        </p:nvCxnSpPr>
        <p:spPr>
          <a:xfrm>
            <a:off x="690413" y="2633032"/>
            <a:ext cx="4886964" cy="0"/>
          </a:xfrm>
          <a:prstGeom prst="line">
            <a:avLst/>
          </a:prstGeom>
          <a:ln>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 name="H2 Subtitle">
            <a:extLst>
              <a:ext uri="{FF2B5EF4-FFF2-40B4-BE49-F238E27FC236}">
                <a16:creationId xmlns:a16="http://schemas.microsoft.com/office/drawing/2014/main" id="{C330FAE0-5504-8A44-8C81-7D40C5EF2194}"/>
              </a:ext>
            </a:extLst>
          </p:cNvPr>
          <p:cNvSpPr>
            <a:spLocks noGrp="1"/>
          </p:cNvSpPr>
          <p:nvPr>
            <p:ph sz="quarter" idx="10" hasCustomPrompt="1"/>
          </p:nvPr>
        </p:nvSpPr>
        <p:spPr>
          <a:xfrm>
            <a:off x="611585" y="2151475"/>
            <a:ext cx="8229599" cy="430888"/>
          </a:xfrm>
        </p:spPr>
        <p:txBody>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
        <p:nvSpPr>
          <p:cNvPr id="2" name="H1 Title">
            <a:extLst>
              <a:ext uri="{FF2B5EF4-FFF2-40B4-BE49-F238E27FC236}">
                <a16:creationId xmlns:a16="http://schemas.microsoft.com/office/drawing/2014/main" id="{33034725-7AAD-B746-AE51-C7D78423B9D4}"/>
              </a:ext>
            </a:extLst>
          </p:cNvPr>
          <p:cNvSpPr>
            <a:spLocks noGrp="1"/>
          </p:cNvSpPr>
          <p:nvPr>
            <p:ph type="title" hasCustomPrompt="1"/>
          </p:nvPr>
        </p:nvSpPr>
        <p:spPr>
          <a:xfrm>
            <a:off x="611585" y="1466849"/>
            <a:ext cx="8229600" cy="857251"/>
          </a:xfrm>
          <a:noFill/>
        </p:spPr>
        <p:txBody>
          <a:bodyPr>
            <a:normAutofit/>
          </a:bodyPr>
          <a:lstStyle>
            <a:lvl1pPr algn="l">
              <a:defRPr sz="4000" b="1">
                <a:solidFill>
                  <a:schemeClr val="bg1"/>
                </a:solidFill>
              </a:defRPr>
            </a:lvl1pPr>
          </a:lstStyle>
          <a:p>
            <a:r>
              <a:rPr lang="en-US" dirty="0"/>
              <a:t>Presentation Title</a:t>
            </a:r>
          </a:p>
        </p:txBody>
      </p:sp>
    </p:spTree>
    <p:extLst>
      <p:ext uri="{BB962C8B-B14F-4D97-AF65-F5344CB8AC3E}">
        <p14:creationId xmlns:p14="http://schemas.microsoft.com/office/powerpoint/2010/main" val="1940957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 Signatur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H4">
            <a:extLst>
              <a:ext uri="{FF2B5EF4-FFF2-40B4-BE49-F238E27FC236}">
                <a16:creationId xmlns:a16="http://schemas.microsoft.com/office/drawing/2014/main" id="{4EEBD0D7-6519-B842-ACAE-C6ABB0409325}"/>
              </a:ext>
            </a:extLst>
          </p:cNvPr>
          <p:cNvSpPr>
            <a:spLocks noGrp="1"/>
          </p:cNvSpPr>
          <p:nvPr>
            <p:ph sz="quarter" idx="12" hasCustomPrompt="1"/>
          </p:nvPr>
        </p:nvSpPr>
        <p:spPr>
          <a:xfrm>
            <a:off x="611585" y="3033762"/>
            <a:ext cx="2333625" cy="290997"/>
          </a:xfrm>
        </p:spPr>
        <p:txBody>
          <a:bodyPr>
            <a:normAutofit/>
          </a:bodyPr>
          <a:lstStyle>
            <a:lvl1pPr marL="0" indent="0">
              <a:buNone/>
              <a:defRPr sz="1400">
                <a:solidFill>
                  <a:schemeClr val="bg1"/>
                </a:solidFill>
              </a:defRPr>
            </a:lvl1pPr>
          </a:lstStyle>
          <a:p>
            <a:pPr lvl="0"/>
            <a:r>
              <a:rPr lang="en-US" dirty="0"/>
              <a:t>My Title</a:t>
            </a:r>
          </a:p>
        </p:txBody>
      </p:sp>
      <p:sp>
        <p:nvSpPr>
          <p:cNvPr id="11" name="H3">
            <a:extLst>
              <a:ext uri="{FF2B5EF4-FFF2-40B4-BE49-F238E27FC236}">
                <a16:creationId xmlns:a16="http://schemas.microsoft.com/office/drawing/2014/main" id="{F0663673-BC83-3044-9EF4-B601B50B6DDB}"/>
              </a:ext>
            </a:extLst>
          </p:cNvPr>
          <p:cNvSpPr>
            <a:spLocks noGrp="1"/>
          </p:cNvSpPr>
          <p:nvPr>
            <p:ph sz="quarter" idx="11" hasCustomPrompt="1"/>
          </p:nvPr>
        </p:nvSpPr>
        <p:spPr>
          <a:xfrm>
            <a:off x="611585" y="2741663"/>
            <a:ext cx="4114800" cy="291886"/>
          </a:xfrm>
        </p:spPr>
        <p:txBody>
          <a:bodyPr>
            <a:normAutofit/>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My Name</a:t>
            </a:r>
          </a:p>
        </p:txBody>
      </p:sp>
      <p:cxnSp>
        <p:nvCxnSpPr>
          <p:cNvPr id="9" name="Line">
            <a:extLst>
              <a:ext uri="{FF2B5EF4-FFF2-40B4-BE49-F238E27FC236}">
                <a16:creationId xmlns:a16="http://schemas.microsoft.com/office/drawing/2014/main" id="{F961A44D-63B2-3547-B671-D76FD4AAA4C8}"/>
              </a:ext>
            </a:extLst>
          </p:cNvPr>
          <p:cNvCxnSpPr/>
          <p:nvPr userDrawn="1"/>
        </p:nvCxnSpPr>
        <p:spPr>
          <a:xfrm>
            <a:off x="690413" y="2633032"/>
            <a:ext cx="4886964" cy="0"/>
          </a:xfrm>
          <a:prstGeom prst="line">
            <a:avLst/>
          </a:prstGeom>
          <a:ln>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 name="H2 Subtitle">
            <a:extLst>
              <a:ext uri="{FF2B5EF4-FFF2-40B4-BE49-F238E27FC236}">
                <a16:creationId xmlns:a16="http://schemas.microsoft.com/office/drawing/2014/main" id="{C330FAE0-5504-8A44-8C81-7D40C5EF2194}"/>
              </a:ext>
            </a:extLst>
          </p:cNvPr>
          <p:cNvSpPr>
            <a:spLocks noGrp="1"/>
          </p:cNvSpPr>
          <p:nvPr>
            <p:ph sz="quarter" idx="10" hasCustomPrompt="1"/>
          </p:nvPr>
        </p:nvSpPr>
        <p:spPr>
          <a:xfrm>
            <a:off x="611585" y="2151475"/>
            <a:ext cx="8229599" cy="430888"/>
          </a:xfrm>
        </p:spPr>
        <p:txBody>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
        <p:nvSpPr>
          <p:cNvPr id="2" name="H1 Title">
            <a:extLst>
              <a:ext uri="{FF2B5EF4-FFF2-40B4-BE49-F238E27FC236}">
                <a16:creationId xmlns:a16="http://schemas.microsoft.com/office/drawing/2014/main" id="{33034725-7AAD-B746-AE51-C7D78423B9D4}"/>
              </a:ext>
            </a:extLst>
          </p:cNvPr>
          <p:cNvSpPr>
            <a:spLocks noGrp="1"/>
          </p:cNvSpPr>
          <p:nvPr>
            <p:ph type="title" hasCustomPrompt="1"/>
          </p:nvPr>
        </p:nvSpPr>
        <p:spPr>
          <a:xfrm>
            <a:off x="611585" y="1466849"/>
            <a:ext cx="8229600" cy="857251"/>
          </a:xfrm>
          <a:noFill/>
        </p:spPr>
        <p:txBody>
          <a:bodyPr>
            <a:normAutofit/>
          </a:bodyPr>
          <a:lstStyle>
            <a:lvl1pPr algn="l">
              <a:defRPr sz="4000" b="1">
                <a:solidFill>
                  <a:schemeClr val="bg1"/>
                </a:solidFill>
              </a:defRPr>
            </a:lvl1pPr>
          </a:lstStyle>
          <a:p>
            <a:r>
              <a:rPr lang="en-US" dirty="0"/>
              <a:t>Presentation Title</a:t>
            </a:r>
          </a:p>
        </p:txBody>
      </p:sp>
    </p:spTree>
    <p:extLst>
      <p:ext uri="{BB962C8B-B14F-4D97-AF65-F5344CB8AC3E}">
        <p14:creationId xmlns:p14="http://schemas.microsoft.com/office/powerpoint/2010/main" val="1750241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H2 Subtitle">
            <a:extLst>
              <a:ext uri="{FF2B5EF4-FFF2-40B4-BE49-F238E27FC236}">
                <a16:creationId xmlns:a16="http://schemas.microsoft.com/office/drawing/2014/main" id="{DB257BD6-4D9A-CD45-BCE2-728C5AB620C6}"/>
              </a:ext>
            </a:extLst>
          </p:cNvPr>
          <p:cNvSpPr>
            <a:spLocks noGrp="1"/>
          </p:cNvSpPr>
          <p:nvPr>
            <p:ph sz="quarter" idx="10" hasCustomPrompt="1"/>
          </p:nvPr>
        </p:nvSpPr>
        <p:spPr>
          <a:xfrm>
            <a:off x="457200" y="2529642"/>
            <a:ext cx="8229600" cy="679450"/>
          </a:xfrm>
        </p:spPr>
        <p:txBody>
          <a:bodyPr>
            <a:normAutofit/>
          </a:bodyPr>
          <a:lstStyle>
            <a:lvl1pPr marL="0" indent="0" algn="ctr">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
        <p:nvSpPr>
          <p:cNvPr id="2" name="H1 Title"/>
          <p:cNvSpPr>
            <a:spLocks noGrp="1"/>
          </p:cNvSpPr>
          <p:nvPr>
            <p:ph type="title"/>
          </p:nvPr>
        </p:nvSpPr>
        <p:spPr>
          <a:xfrm>
            <a:off x="457200" y="1785462"/>
            <a:ext cx="8229600" cy="857253"/>
          </a:xfrm>
        </p:spPr>
        <p:txBody>
          <a:bodyPr>
            <a:normAutofit/>
          </a:bodyPr>
          <a:lstStyle>
            <a:lvl1pPr>
              <a:defRPr sz="4400" b="1" i="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452877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Body Content">
            <a:extLst>
              <a:ext uri="{FF2B5EF4-FFF2-40B4-BE49-F238E27FC236}">
                <a16:creationId xmlns:a16="http://schemas.microsoft.com/office/drawing/2014/main" id="{4F275BD8-ECF8-F54B-B4E2-A66F7AB27D86}"/>
              </a:ext>
            </a:extLst>
          </p:cNvPr>
          <p:cNvSpPr>
            <a:spLocks noGrp="1"/>
          </p:cNvSpPr>
          <p:nvPr>
            <p:ph sz="half" idx="1"/>
          </p:nvPr>
        </p:nvSpPr>
        <p:spPr>
          <a:xfrm>
            <a:off x="457200" y="1310641"/>
            <a:ext cx="8229600" cy="3098800"/>
          </a:xfrm>
        </p:spPr>
        <p:txBody>
          <a:bodyPr>
            <a:normAutofit/>
          </a:bodyPr>
          <a:lstStyle>
            <a:lvl1pPr marL="342900" indent="-342900">
              <a:buFont typeface="Wingdings" pitchFamily="2" charset="2"/>
              <a:buChar char="§"/>
              <a:defRPr sz="1600"/>
            </a:lvl1pPr>
            <a:lvl2pPr marL="742950" indent="-285750">
              <a:buFont typeface="Wingdings" pitchFamily="2" charset="2"/>
              <a:buChar char="§"/>
              <a:defRPr sz="1600"/>
            </a:lvl2pPr>
            <a:lvl3pPr marL="1143000" indent="-228600">
              <a:buFont typeface="Wingdings" pitchFamily="2" charset="2"/>
              <a:buChar char="§"/>
              <a:defRPr sz="1600"/>
            </a:lvl3pPr>
            <a:lvl4pPr marL="1600200" indent="-228600">
              <a:buFont typeface="Wingdings" pitchFamily="2" charset="2"/>
              <a:buChar char="§"/>
              <a:defRPr sz="1600"/>
            </a:lvl4pPr>
            <a:lvl5pPr marL="2057400" indent="-228600">
              <a:buFont typeface="Wingdings" pitchFamily="2" charset="2"/>
              <a:buChar cha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H2 Subtitle">
            <a:extLst>
              <a:ext uri="{FF2B5EF4-FFF2-40B4-BE49-F238E27FC236}">
                <a16:creationId xmlns:a16="http://schemas.microsoft.com/office/drawing/2014/main" id="{5B196C90-74A6-5E42-A204-A1E0DBCB6799}"/>
              </a:ext>
            </a:extLst>
          </p:cNvPr>
          <p:cNvSpPr>
            <a:spLocks noGrp="1"/>
          </p:cNvSpPr>
          <p:nvPr>
            <p:ph sz="quarter" idx="10" hasCustomPrompt="1"/>
          </p:nvPr>
        </p:nvSpPr>
        <p:spPr>
          <a:xfrm>
            <a:off x="457200" y="837565"/>
            <a:ext cx="8229600" cy="338456"/>
          </a:xfrm>
        </p:spPr>
        <p:txBody>
          <a:bodyPr>
            <a:noAutofit/>
          </a:bodyPr>
          <a:lstStyle>
            <a:lvl1pPr marL="0" indent="0" algn="ctr">
              <a:buNone/>
              <a:defRPr sz="2000">
                <a:solidFill>
                  <a:srgbClr val="00599B"/>
                </a:solidFill>
              </a:defRPr>
            </a:lvl1pPr>
            <a:lvl2pPr marL="457200" indent="0">
              <a:buNone/>
              <a:defRPr sz="2400">
                <a:solidFill>
                  <a:srgbClr val="00599B"/>
                </a:solidFill>
              </a:defRPr>
            </a:lvl2pPr>
            <a:lvl3pPr marL="914400" indent="0">
              <a:buNone/>
              <a:defRPr sz="2400">
                <a:solidFill>
                  <a:srgbClr val="00599B"/>
                </a:solidFill>
              </a:defRPr>
            </a:lvl3pPr>
            <a:lvl4pPr marL="1371600" indent="0">
              <a:buNone/>
              <a:defRPr sz="2400">
                <a:solidFill>
                  <a:srgbClr val="00599B"/>
                </a:solidFill>
              </a:defRPr>
            </a:lvl4pPr>
            <a:lvl5pPr marL="1828800" indent="0">
              <a:buNone/>
              <a:defRPr sz="2400">
                <a:solidFill>
                  <a:srgbClr val="00599B"/>
                </a:solidFill>
              </a:defRPr>
            </a:lvl5pPr>
          </a:lstStyle>
          <a:p>
            <a:pPr lvl="0"/>
            <a:r>
              <a:rPr lang="en-US" dirty="0"/>
              <a:t>Subtitle</a:t>
            </a:r>
          </a:p>
        </p:txBody>
      </p:sp>
      <p:sp>
        <p:nvSpPr>
          <p:cNvPr id="2" name="H1 Title">
            <a:extLst>
              <a:ext uri="{FF2B5EF4-FFF2-40B4-BE49-F238E27FC236}">
                <a16:creationId xmlns:a16="http://schemas.microsoft.com/office/drawing/2014/main" id="{88B4A6B9-381D-5D40-84AC-41D60C0A034D}"/>
              </a:ext>
            </a:extLst>
          </p:cNvPr>
          <p:cNvSpPr>
            <a:spLocks noGrp="1"/>
          </p:cNvSpPr>
          <p:nvPr>
            <p:ph type="title"/>
          </p:nvPr>
        </p:nvSpPr>
        <p:spPr>
          <a:xfrm>
            <a:off x="457200" y="238999"/>
            <a:ext cx="8229600" cy="85725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4266960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Body Content 2"/>
          <p:cNvSpPr>
            <a:spLocks noGrp="1"/>
          </p:cNvSpPr>
          <p:nvPr>
            <p:ph sz="half" idx="2"/>
          </p:nvPr>
        </p:nvSpPr>
        <p:spPr>
          <a:xfrm>
            <a:off x="4648200" y="1310641"/>
            <a:ext cx="4038600" cy="3098800"/>
          </a:xfrm>
        </p:spPr>
        <p:txBody>
          <a:bodyPr>
            <a:normAutofit/>
          </a:bodyPr>
          <a:lstStyle>
            <a:lvl1pPr marL="285750" indent="-285750">
              <a:buFont typeface="Wingdings" pitchFamily="2" charset="2"/>
              <a:buChar char="§"/>
              <a:defRPr sz="1600">
                <a:latin typeface="Arial" panose="020B0604020202020204" pitchFamily="34" charset="0"/>
                <a:cs typeface="Arial" panose="020B0604020202020204" pitchFamily="34" charset="0"/>
              </a:defRPr>
            </a:lvl1pPr>
            <a:lvl2pPr marL="742950" indent="-285750">
              <a:buFont typeface="Wingdings" pitchFamily="2" charset="2"/>
              <a:buChar char="§"/>
              <a:defRPr sz="1600">
                <a:latin typeface="Arial" panose="020B0604020202020204" pitchFamily="34" charset="0"/>
                <a:cs typeface="Arial" panose="020B0604020202020204" pitchFamily="34" charset="0"/>
              </a:defRPr>
            </a:lvl2pPr>
            <a:lvl3pPr marL="1143000" indent="-228600">
              <a:buFont typeface="Wingdings" pitchFamily="2" charset="2"/>
              <a:buChar char="§"/>
              <a:defRPr sz="1600">
                <a:latin typeface="Arial" panose="020B0604020202020204" pitchFamily="34" charset="0"/>
                <a:cs typeface="Arial" panose="020B0604020202020204" pitchFamily="34" charset="0"/>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Body Content 1"/>
          <p:cNvSpPr>
            <a:spLocks noGrp="1"/>
          </p:cNvSpPr>
          <p:nvPr>
            <p:ph sz="half" idx="1"/>
          </p:nvPr>
        </p:nvSpPr>
        <p:spPr>
          <a:xfrm>
            <a:off x="457200" y="1310641"/>
            <a:ext cx="4038600" cy="3098800"/>
          </a:xfrm>
        </p:spPr>
        <p:txBody>
          <a:bodyPr>
            <a:norm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8" name="H2 Subtitle">
            <a:extLst>
              <a:ext uri="{FF2B5EF4-FFF2-40B4-BE49-F238E27FC236}">
                <a16:creationId xmlns:a16="http://schemas.microsoft.com/office/drawing/2014/main" id="{7E449A25-5BA8-A049-892B-A920427B81BD}"/>
              </a:ext>
            </a:extLst>
          </p:cNvPr>
          <p:cNvSpPr>
            <a:spLocks noGrp="1"/>
          </p:cNvSpPr>
          <p:nvPr>
            <p:ph sz="quarter" idx="10" hasCustomPrompt="1"/>
          </p:nvPr>
        </p:nvSpPr>
        <p:spPr>
          <a:xfrm>
            <a:off x="457200" y="799465"/>
            <a:ext cx="8229600" cy="338456"/>
          </a:xfrm>
        </p:spPr>
        <p:txBody>
          <a:bodyPr>
            <a:noAutofit/>
          </a:bodyPr>
          <a:lstStyle>
            <a:lvl1pPr marL="0" indent="0" algn="ctr">
              <a:buNone/>
              <a:defRPr sz="2000">
                <a:solidFill>
                  <a:srgbClr val="00599B"/>
                </a:solidFill>
              </a:defRPr>
            </a:lvl1pPr>
            <a:lvl2pPr marL="457200" indent="0">
              <a:buNone/>
              <a:defRPr sz="2400">
                <a:solidFill>
                  <a:srgbClr val="00599B"/>
                </a:solidFill>
              </a:defRPr>
            </a:lvl2pPr>
            <a:lvl3pPr marL="914400" indent="0">
              <a:buNone/>
              <a:defRPr sz="2400">
                <a:solidFill>
                  <a:srgbClr val="00599B"/>
                </a:solidFill>
              </a:defRPr>
            </a:lvl3pPr>
            <a:lvl4pPr marL="1371600" indent="0">
              <a:buNone/>
              <a:defRPr sz="2400">
                <a:solidFill>
                  <a:srgbClr val="00599B"/>
                </a:solidFill>
              </a:defRPr>
            </a:lvl4pPr>
            <a:lvl5pPr marL="1828800" indent="0">
              <a:buNone/>
              <a:defRPr sz="2400">
                <a:solidFill>
                  <a:srgbClr val="00599B"/>
                </a:solidFill>
              </a:defRPr>
            </a:lvl5pPr>
          </a:lstStyle>
          <a:p>
            <a:pPr lvl="0"/>
            <a:r>
              <a:rPr lang="en-US" dirty="0"/>
              <a:t>Subtitle</a:t>
            </a:r>
          </a:p>
        </p:txBody>
      </p:sp>
      <p:sp>
        <p:nvSpPr>
          <p:cNvPr id="7" name="H1 Title">
            <a:extLst>
              <a:ext uri="{FF2B5EF4-FFF2-40B4-BE49-F238E27FC236}">
                <a16:creationId xmlns:a16="http://schemas.microsoft.com/office/drawing/2014/main" id="{32D9C8E5-1CF3-6F45-9C03-04506B4E541A}"/>
              </a:ext>
            </a:extLst>
          </p:cNvPr>
          <p:cNvSpPr>
            <a:spLocks noGrp="1"/>
          </p:cNvSpPr>
          <p:nvPr>
            <p:ph type="title"/>
          </p:nvPr>
        </p:nvSpPr>
        <p:spPr>
          <a:xfrm>
            <a:off x="457200" y="124699"/>
            <a:ext cx="8229600" cy="857250"/>
          </a:xfrm>
        </p:spPr>
        <p:txBody>
          <a:bodyP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114677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ide Table">
    <p:bg>
      <p:bgPr>
        <a:solidFill>
          <a:schemeClr val="bg1"/>
        </a:solidFill>
        <a:effectLst/>
      </p:bgPr>
    </p:bg>
    <p:spTree>
      <p:nvGrpSpPr>
        <p:cNvPr id="1" name=""/>
        <p:cNvGrpSpPr/>
        <p:nvPr/>
      </p:nvGrpSpPr>
      <p:grpSpPr>
        <a:xfrm>
          <a:off x="0" y="0"/>
          <a:ext cx="0" cy="0"/>
          <a:chOff x="0" y="0"/>
          <a:chExt cx="0" cy="0"/>
        </a:xfrm>
      </p:grpSpPr>
      <p:sp>
        <p:nvSpPr>
          <p:cNvPr id="5" name="Wide Table">
            <a:extLst>
              <a:ext uri="{FF2B5EF4-FFF2-40B4-BE49-F238E27FC236}">
                <a16:creationId xmlns:a16="http://schemas.microsoft.com/office/drawing/2014/main" id="{A31F2DD0-A818-C246-A801-671F4BC29942}"/>
              </a:ext>
            </a:extLst>
          </p:cNvPr>
          <p:cNvSpPr>
            <a:spLocks noGrp="1"/>
          </p:cNvSpPr>
          <p:nvPr>
            <p:ph type="tbl" sz="quarter" idx="10"/>
          </p:nvPr>
        </p:nvSpPr>
        <p:spPr>
          <a:xfrm>
            <a:off x="228600" y="285750"/>
            <a:ext cx="8686800" cy="4572000"/>
          </a:xfrm>
        </p:spPr>
        <p:txBody>
          <a:bodyPr/>
          <a:lstStyle/>
          <a:p>
            <a:r>
              <a:rPr lang="en-US"/>
              <a:t>Click icon to add table</a:t>
            </a:r>
          </a:p>
        </p:txBody>
      </p:sp>
      <p:sp>
        <p:nvSpPr>
          <p:cNvPr id="2" name="Invisible H1 Title">
            <a:extLst>
              <a:ext uri="{FF2B5EF4-FFF2-40B4-BE49-F238E27FC236}">
                <a16:creationId xmlns:a16="http://schemas.microsoft.com/office/drawing/2014/main" id="{D197014B-C43D-B34F-A577-29627A8119DB}"/>
              </a:ext>
            </a:extLst>
          </p:cNvPr>
          <p:cNvSpPr>
            <a:spLocks noGrp="1"/>
          </p:cNvSpPr>
          <p:nvPr>
            <p:ph type="title"/>
          </p:nvPr>
        </p:nvSpPr>
        <p:spPr>
          <a:xfrm>
            <a:off x="457200" y="-963602"/>
            <a:ext cx="8229600" cy="857250"/>
          </a:xfrm>
        </p:spPr>
        <p:txBody>
          <a:bodyPr/>
          <a:lstStyle>
            <a:lvl1pPr>
              <a:defRPr>
                <a:solidFill>
                  <a:srgbClr val="FF0000"/>
                </a:solidFill>
              </a:defRPr>
            </a:lvl1pPr>
          </a:lstStyle>
          <a:p>
            <a:r>
              <a:rPr lang="en-US"/>
              <a:t>Click to edit Master title style</a:t>
            </a:r>
            <a:endParaRPr lang="en-US" dirty="0"/>
          </a:p>
        </p:txBody>
      </p:sp>
    </p:spTree>
    <p:extLst>
      <p:ext uri="{BB962C8B-B14F-4D97-AF65-F5344CB8AC3E}">
        <p14:creationId xmlns:p14="http://schemas.microsoft.com/office/powerpoint/2010/main" val="3181464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de Chart">
    <p:bg>
      <p:bgPr>
        <a:solidFill>
          <a:schemeClr val="bg1"/>
        </a:solidFill>
        <a:effectLst/>
      </p:bgPr>
    </p:bg>
    <p:spTree>
      <p:nvGrpSpPr>
        <p:cNvPr id="1" name=""/>
        <p:cNvGrpSpPr/>
        <p:nvPr/>
      </p:nvGrpSpPr>
      <p:grpSpPr>
        <a:xfrm>
          <a:off x="0" y="0"/>
          <a:ext cx="0" cy="0"/>
          <a:chOff x="0" y="0"/>
          <a:chExt cx="0" cy="0"/>
        </a:xfrm>
      </p:grpSpPr>
      <p:sp>
        <p:nvSpPr>
          <p:cNvPr id="4" name="Wide Chart">
            <a:extLst>
              <a:ext uri="{FF2B5EF4-FFF2-40B4-BE49-F238E27FC236}">
                <a16:creationId xmlns:a16="http://schemas.microsoft.com/office/drawing/2014/main" id="{21B7D27F-640B-514B-9B11-9D1645F3F49A}"/>
              </a:ext>
            </a:extLst>
          </p:cNvPr>
          <p:cNvSpPr>
            <a:spLocks noGrp="1" noChangeAspect="1"/>
          </p:cNvSpPr>
          <p:nvPr>
            <p:ph type="chart" sz="quarter" idx="11"/>
          </p:nvPr>
        </p:nvSpPr>
        <p:spPr>
          <a:xfrm>
            <a:off x="228600" y="285750"/>
            <a:ext cx="8686800" cy="4572000"/>
          </a:xfrm>
        </p:spPr>
        <p:txBody>
          <a:bodyPr/>
          <a:lstStyle/>
          <a:p>
            <a:r>
              <a:rPr lang="en-US"/>
              <a:t>Click icon to add chart</a:t>
            </a:r>
          </a:p>
        </p:txBody>
      </p:sp>
      <p:sp>
        <p:nvSpPr>
          <p:cNvPr id="2" name="Invisible H1 Title">
            <a:extLst>
              <a:ext uri="{FF2B5EF4-FFF2-40B4-BE49-F238E27FC236}">
                <a16:creationId xmlns:a16="http://schemas.microsoft.com/office/drawing/2014/main" id="{D197014B-C43D-B34F-A577-29627A8119DB}"/>
              </a:ext>
            </a:extLst>
          </p:cNvPr>
          <p:cNvSpPr>
            <a:spLocks noGrp="1"/>
          </p:cNvSpPr>
          <p:nvPr>
            <p:ph type="title"/>
          </p:nvPr>
        </p:nvSpPr>
        <p:spPr>
          <a:xfrm>
            <a:off x="457200" y="-963602"/>
            <a:ext cx="8229600" cy="857250"/>
          </a:xfrm>
        </p:spPr>
        <p:txBody>
          <a:bodyPr>
            <a:normAutofit/>
          </a:bodyPr>
          <a:lstStyle>
            <a:lvl1pPr>
              <a:defRPr sz="3200">
                <a:solidFill>
                  <a:srgbClr val="FF0000"/>
                </a:solidFill>
              </a:defRPr>
            </a:lvl1pPr>
          </a:lstStyle>
          <a:p>
            <a:r>
              <a:rPr lang="en-US"/>
              <a:t>Click to edit Master title style</a:t>
            </a:r>
            <a:endParaRPr lang="en-US" dirty="0"/>
          </a:p>
        </p:txBody>
      </p:sp>
    </p:spTree>
    <p:extLst>
      <p:ext uri="{BB962C8B-B14F-4D97-AF65-F5344CB8AC3E}">
        <p14:creationId xmlns:p14="http://schemas.microsoft.com/office/powerpoint/2010/main" val="933253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Bleed Photo">
    <p:bg>
      <p:bgPr>
        <a:solidFill>
          <a:schemeClr val="bg1"/>
        </a:solidFill>
        <a:effectLst/>
      </p:bgPr>
    </p:bg>
    <p:spTree>
      <p:nvGrpSpPr>
        <p:cNvPr id="1" name=""/>
        <p:cNvGrpSpPr/>
        <p:nvPr/>
      </p:nvGrpSpPr>
      <p:grpSpPr>
        <a:xfrm>
          <a:off x="0" y="0"/>
          <a:ext cx="0" cy="0"/>
          <a:chOff x="0" y="0"/>
          <a:chExt cx="0" cy="0"/>
        </a:xfrm>
      </p:grpSpPr>
      <p:sp>
        <p:nvSpPr>
          <p:cNvPr id="7" name="Full Bleed Photo">
            <a:extLst>
              <a:ext uri="{FF2B5EF4-FFF2-40B4-BE49-F238E27FC236}">
                <a16:creationId xmlns:a16="http://schemas.microsoft.com/office/drawing/2014/main" id="{3D0D2707-18C2-FA48-9C1E-B114D1A3869D}"/>
              </a:ext>
            </a:extLst>
          </p:cNvPr>
          <p:cNvSpPr>
            <a:spLocks noGrp="1" noChangeAspect="1"/>
          </p:cNvSpPr>
          <p:nvPr>
            <p:ph type="pic" sz="quarter" idx="10"/>
          </p:nvPr>
        </p:nvSpPr>
        <p:spPr>
          <a:xfrm>
            <a:off x="-45720" y="-34290"/>
            <a:ext cx="9235440" cy="5212080"/>
          </a:xfrm>
        </p:spPr>
        <p:txBody>
          <a:bodyPr/>
          <a:lstStyle/>
          <a:p>
            <a:r>
              <a:rPr lang="en-US"/>
              <a:t>Click icon to add picture</a:t>
            </a:r>
          </a:p>
        </p:txBody>
      </p:sp>
      <p:sp>
        <p:nvSpPr>
          <p:cNvPr id="2" name="Invisible H1 Title">
            <a:extLst>
              <a:ext uri="{FF2B5EF4-FFF2-40B4-BE49-F238E27FC236}">
                <a16:creationId xmlns:a16="http://schemas.microsoft.com/office/drawing/2014/main" id="{D197014B-C43D-B34F-A577-29627A8119DB}"/>
              </a:ext>
            </a:extLst>
          </p:cNvPr>
          <p:cNvSpPr>
            <a:spLocks noGrp="1"/>
          </p:cNvSpPr>
          <p:nvPr>
            <p:ph type="title"/>
          </p:nvPr>
        </p:nvSpPr>
        <p:spPr>
          <a:xfrm>
            <a:off x="457200" y="-963602"/>
            <a:ext cx="8229600" cy="857250"/>
          </a:xfrm>
        </p:spPr>
        <p:txBody>
          <a:bodyPr>
            <a:normAutofit/>
          </a:bodyPr>
          <a:lstStyle>
            <a:lvl1pPr>
              <a:defRPr sz="3200">
                <a:solidFill>
                  <a:srgbClr val="FF0000"/>
                </a:solidFill>
              </a:defRPr>
            </a:lvl1pPr>
          </a:lstStyle>
          <a:p>
            <a:r>
              <a:rPr lang="en-US"/>
              <a:t>Click to edit Master title style</a:t>
            </a:r>
            <a:endParaRPr lang="en-US" dirty="0"/>
          </a:p>
        </p:txBody>
      </p:sp>
    </p:spTree>
    <p:extLst>
      <p:ext uri="{BB962C8B-B14F-4D97-AF65-F5344CB8AC3E}">
        <p14:creationId xmlns:p14="http://schemas.microsoft.com/office/powerpoint/2010/main" val="378095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Bleed Video">
    <p:bg>
      <p:bgPr>
        <a:solidFill>
          <a:schemeClr val="bg1"/>
        </a:solidFill>
        <a:effectLst/>
      </p:bgPr>
    </p:bg>
    <p:spTree>
      <p:nvGrpSpPr>
        <p:cNvPr id="1" name=""/>
        <p:cNvGrpSpPr/>
        <p:nvPr/>
      </p:nvGrpSpPr>
      <p:grpSpPr>
        <a:xfrm>
          <a:off x="0" y="0"/>
          <a:ext cx="0" cy="0"/>
          <a:chOff x="0" y="0"/>
          <a:chExt cx="0" cy="0"/>
        </a:xfrm>
      </p:grpSpPr>
      <p:sp>
        <p:nvSpPr>
          <p:cNvPr id="5" name="Full Bleed Video">
            <a:extLst>
              <a:ext uri="{FF2B5EF4-FFF2-40B4-BE49-F238E27FC236}">
                <a16:creationId xmlns:a16="http://schemas.microsoft.com/office/drawing/2014/main" id="{E64AE5ED-FB71-2940-A0AA-8B776317FAB2}"/>
              </a:ext>
            </a:extLst>
          </p:cNvPr>
          <p:cNvSpPr>
            <a:spLocks noGrp="1"/>
          </p:cNvSpPr>
          <p:nvPr>
            <p:ph type="media" sz="quarter" idx="10"/>
          </p:nvPr>
        </p:nvSpPr>
        <p:spPr>
          <a:xfrm>
            <a:off x="-45720" y="-34290"/>
            <a:ext cx="9235440" cy="5212080"/>
          </a:xfrm>
        </p:spPr>
        <p:txBody>
          <a:bodyPr/>
          <a:lstStyle/>
          <a:p>
            <a:r>
              <a:rPr lang="en-US"/>
              <a:t>Click icon to add media</a:t>
            </a:r>
          </a:p>
        </p:txBody>
      </p:sp>
      <p:sp>
        <p:nvSpPr>
          <p:cNvPr id="2" name="Invisible H1 Title">
            <a:extLst>
              <a:ext uri="{FF2B5EF4-FFF2-40B4-BE49-F238E27FC236}">
                <a16:creationId xmlns:a16="http://schemas.microsoft.com/office/drawing/2014/main" id="{D197014B-C43D-B34F-A577-29627A8119DB}"/>
              </a:ext>
            </a:extLst>
          </p:cNvPr>
          <p:cNvSpPr>
            <a:spLocks noGrp="1"/>
          </p:cNvSpPr>
          <p:nvPr>
            <p:ph type="title"/>
          </p:nvPr>
        </p:nvSpPr>
        <p:spPr>
          <a:xfrm>
            <a:off x="457200" y="-963602"/>
            <a:ext cx="8229600" cy="857250"/>
          </a:xfrm>
        </p:spPr>
        <p:txBody>
          <a:bodyPr>
            <a:normAutofit/>
          </a:bodyPr>
          <a:lstStyle>
            <a:lvl1pPr>
              <a:defRPr sz="3200">
                <a:solidFill>
                  <a:srgbClr val="FF0000"/>
                </a:solidFill>
              </a:defRPr>
            </a:lvl1pPr>
          </a:lstStyle>
          <a:p>
            <a:r>
              <a:rPr lang="en-US"/>
              <a:t>Click to edit Master title style</a:t>
            </a:r>
            <a:endParaRPr lang="en-US" dirty="0"/>
          </a:p>
        </p:txBody>
      </p:sp>
    </p:spTree>
    <p:extLst>
      <p:ext uri="{BB962C8B-B14F-4D97-AF65-F5344CB8AC3E}">
        <p14:creationId xmlns:p14="http://schemas.microsoft.com/office/powerpoint/2010/main" val="3238597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3" name="Body Content"/>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2" name="H1 Title"/>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84154639"/>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4" r:id="rId3"/>
    <p:sldLayoutId id="2147483650" r:id="rId4"/>
    <p:sldLayoutId id="2147483652" r:id="rId5"/>
    <p:sldLayoutId id="2147483659" r:id="rId6"/>
    <p:sldLayoutId id="2147483662" r:id="rId7"/>
    <p:sldLayoutId id="2147483660" r:id="rId8"/>
    <p:sldLayoutId id="2147483661" r:id="rId9"/>
  </p:sldLayoutIdLst>
  <p:txStyles>
    <p:titleStyle>
      <a:lvl1pPr algn="ctr" defTabSz="457200" rtl="0" eaLnBrk="1" latinLnBrk="0" hangingPunct="1">
        <a:spcBef>
          <a:spcPct val="0"/>
        </a:spcBef>
        <a:buNone/>
        <a:defRPr sz="3500" b="1" i="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Helvetica" pitchFamily="2"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Helvetica" pitchFamily="2"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EA4C79DE-2197-7445-BC35-BBAE6CE722B6}"/>
              </a:ext>
            </a:extLst>
          </p:cNvPr>
          <p:cNvSpPr>
            <a:spLocks noGrp="1"/>
          </p:cNvSpPr>
          <p:nvPr>
            <p:ph type="title"/>
          </p:nvPr>
        </p:nvSpPr>
        <p:spPr/>
        <p:txBody>
          <a:bodyPr/>
          <a:lstStyle/>
          <a:p>
            <a:r>
              <a:rPr lang="en-US" dirty="0"/>
              <a:t>UTA Logo on blue background</a:t>
            </a:r>
          </a:p>
        </p:txBody>
      </p:sp>
      <p:sp>
        <p:nvSpPr>
          <p:cNvPr id="2" name="TextBox 1">
            <a:extLst>
              <a:ext uri="{FF2B5EF4-FFF2-40B4-BE49-F238E27FC236}">
                <a16:creationId xmlns:a16="http://schemas.microsoft.com/office/drawing/2014/main" id="{3F9BB119-4A1E-A62E-91F8-36A7233D1A41}"/>
              </a:ext>
            </a:extLst>
          </p:cNvPr>
          <p:cNvSpPr txBox="1"/>
          <p:nvPr/>
        </p:nvSpPr>
        <p:spPr>
          <a:xfrm>
            <a:off x="6657358" y="4650941"/>
            <a:ext cx="2276133" cy="276999"/>
          </a:xfrm>
          <a:prstGeom prst="rect">
            <a:avLst/>
          </a:prstGeom>
          <a:noFill/>
        </p:spPr>
        <p:txBody>
          <a:bodyPr wrap="square" rtlCol="0">
            <a:spAutoFit/>
          </a:bodyPr>
          <a:lstStyle/>
          <a:p>
            <a:pPr algn="r"/>
            <a:r>
              <a:rPr lang="en-US" sz="1200" dirty="0"/>
              <a:t>Updated 05/17/22</a:t>
            </a:r>
          </a:p>
        </p:txBody>
      </p:sp>
    </p:spTree>
    <p:extLst>
      <p:ext uri="{BB962C8B-B14F-4D97-AF65-F5344CB8AC3E}">
        <p14:creationId xmlns:p14="http://schemas.microsoft.com/office/powerpoint/2010/main" val="2895797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46EDE5-6FC5-824E-9F44-F022997BFE4C}"/>
              </a:ext>
            </a:extLst>
          </p:cNvPr>
          <p:cNvSpPr>
            <a:spLocks noGrp="1"/>
          </p:cNvSpPr>
          <p:nvPr>
            <p:ph sz="quarter" idx="10"/>
          </p:nvPr>
        </p:nvSpPr>
        <p:spPr/>
        <p:txBody>
          <a:bodyPr/>
          <a:lstStyle/>
          <a:p>
            <a:r>
              <a:rPr lang="en-US" dirty="0"/>
              <a:t>How to Avoid Them</a:t>
            </a:r>
          </a:p>
        </p:txBody>
      </p:sp>
      <p:sp>
        <p:nvSpPr>
          <p:cNvPr id="3" name="Title 2">
            <a:extLst>
              <a:ext uri="{FF2B5EF4-FFF2-40B4-BE49-F238E27FC236}">
                <a16:creationId xmlns:a16="http://schemas.microsoft.com/office/drawing/2014/main" id="{12333063-774E-D64F-A41A-85AA488BD579}"/>
              </a:ext>
            </a:extLst>
          </p:cNvPr>
          <p:cNvSpPr>
            <a:spLocks noGrp="1"/>
          </p:cNvSpPr>
          <p:nvPr>
            <p:ph type="title"/>
          </p:nvPr>
        </p:nvSpPr>
        <p:spPr/>
        <p:txBody>
          <a:bodyPr/>
          <a:lstStyle/>
          <a:p>
            <a:r>
              <a:rPr lang="en-US" dirty="0"/>
              <a:t>Common Audit Tactics</a:t>
            </a:r>
          </a:p>
        </p:txBody>
      </p:sp>
    </p:spTree>
    <p:extLst>
      <p:ext uri="{BB962C8B-B14F-4D97-AF65-F5344CB8AC3E}">
        <p14:creationId xmlns:p14="http://schemas.microsoft.com/office/powerpoint/2010/main" val="2505947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6039E2-D81D-268C-47C1-662E9587024E}"/>
              </a:ext>
            </a:extLst>
          </p:cNvPr>
          <p:cNvSpPr>
            <a:spLocks noGrp="1"/>
          </p:cNvSpPr>
          <p:nvPr>
            <p:ph sz="half" idx="1"/>
          </p:nvPr>
        </p:nvSpPr>
        <p:spPr/>
        <p:txBody>
          <a:bodyPr>
            <a:normAutofit/>
          </a:bodyPr>
          <a:lstStyle/>
          <a:p>
            <a:pPr marL="0" lvl="2" indent="0">
              <a:buNone/>
            </a:pPr>
            <a:r>
              <a:rPr lang="en-US" sz="1500" b="1" dirty="0">
                <a:solidFill>
                  <a:srgbClr val="00599B"/>
                </a:solidFill>
                <a:latin typeface="Helvetica" pitchFamily="2" charset="0"/>
              </a:rPr>
              <a:t>Exemption and Resale Certificates</a:t>
            </a:r>
          </a:p>
          <a:p>
            <a:pPr marL="285750" lvl="2" indent="-285750"/>
            <a:r>
              <a:rPr lang="en-US" sz="1500" dirty="0">
                <a:solidFill>
                  <a:schemeClr val="bg2">
                    <a:lumMod val="25000"/>
                  </a:schemeClr>
                </a:solidFill>
                <a:latin typeface="Helvetica" pitchFamily="2" charset="0"/>
              </a:rPr>
              <a:t>Missing or Incomplete</a:t>
            </a:r>
          </a:p>
          <a:p>
            <a:pPr marL="285750" lvl="2" indent="-285750"/>
            <a:r>
              <a:rPr lang="en-US" sz="1500" dirty="0">
                <a:solidFill>
                  <a:schemeClr val="bg2">
                    <a:lumMod val="25000"/>
                  </a:schemeClr>
                </a:solidFill>
                <a:latin typeface="Helvetica" pitchFamily="2" charset="0"/>
              </a:rPr>
              <a:t>Improper Use</a:t>
            </a:r>
          </a:p>
          <a:p>
            <a:pPr marL="685800" lvl="3" indent="-285750">
              <a:buFont typeface="Arial" panose="020B0604020202020204" pitchFamily="34" charset="0"/>
              <a:buChar char="•"/>
            </a:pPr>
            <a:r>
              <a:rPr lang="en-US" sz="1500" dirty="0">
                <a:solidFill>
                  <a:schemeClr val="bg2">
                    <a:lumMod val="25000"/>
                  </a:schemeClr>
                </a:solidFill>
                <a:latin typeface="Helvetica" pitchFamily="2" charset="0"/>
              </a:rPr>
              <a:t>Using an incorrect form to assert a specific exemption</a:t>
            </a:r>
          </a:p>
          <a:p>
            <a:pPr marL="685800" lvl="2" indent="-285750">
              <a:buFont typeface="Arial" panose="020B0604020202020204" pitchFamily="34" charset="0"/>
              <a:buChar char="•"/>
            </a:pPr>
            <a:r>
              <a:rPr lang="en-US" sz="1500" dirty="0">
                <a:solidFill>
                  <a:schemeClr val="bg2">
                    <a:lumMod val="25000"/>
                  </a:schemeClr>
                </a:solidFill>
                <a:latin typeface="Helvetica" pitchFamily="2" charset="0"/>
              </a:rPr>
              <a:t>Using forms from the wrong state</a:t>
            </a:r>
          </a:p>
          <a:p>
            <a:pPr marL="685800" lvl="2" indent="-285750">
              <a:buFont typeface="Arial" panose="020B0604020202020204" pitchFamily="34" charset="0"/>
              <a:buChar char="•"/>
            </a:pPr>
            <a:r>
              <a:rPr lang="en-US" sz="1500" dirty="0">
                <a:solidFill>
                  <a:schemeClr val="bg2">
                    <a:lumMod val="25000"/>
                  </a:schemeClr>
                </a:solidFill>
                <a:latin typeface="Helvetica" pitchFamily="2" charset="0"/>
              </a:rPr>
              <a:t>Issuing or accepting forms that don’t make sense</a:t>
            </a:r>
          </a:p>
          <a:p>
            <a:pPr marL="1485900" lvl="4" indent="0">
              <a:buNone/>
            </a:pPr>
            <a:endParaRPr lang="en-US" sz="1500" dirty="0">
              <a:solidFill>
                <a:schemeClr val="bg2">
                  <a:lumMod val="25000"/>
                </a:schemeClr>
              </a:solidFill>
              <a:latin typeface="Helvetica" pitchFamily="2" charset="0"/>
            </a:endParaRPr>
          </a:p>
          <a:p>
            <a:pPr marL="228600" indent="-285750"/>
            <a:r>
              <a:rPr lang="en-US" sz="1500" dirty="0">
                <a:solidFill>
                  <a:schemeClr val="bg2">
                    <a:lumMod val="25000"/>
                  </a:schemeClr>
                </a:solidFill>
                <a:latin typeface="Helvetica" pitchFamily="2" charset="0"/>
              </a:rPr>
              <a:t>States typically allow the taxpayer additional time to revise or obtain certificates.</a:t>
            </a:r>
          </a:p>
          <a:p>
            <a:pPr marL="628650" lvl="1">
              <a:buFont typeface="Arial" panose="020B0604020202020204" pitchFamily="34" charset="0"/>
              <a:buChar char="•"/>
            </a:pPr>
            <a:r>
              <a:rPr lang="en-US" sz="1500" dirty="0">
                <a:solidFill>
                  <a:schemeClr val="bg2">
                    <a:lumMod val="25000"/>
                  </a:schemeClr>
                </a:solidFill>
                <a:latin typeface="Helvetica" pitchFamily="2" charset="0"/>
              </a:rPr>
              <a:t>Timing varies by state – typically 30-60 days</a:t>
            </a:r>
          </a:p>
          <a:p>
            <a:pPr marL="628650" lvl="1">
              <a:buFont typeface="Arial" panose="020B0604020202020204" pitchFamily="34" charset="0"/>
              <a:buChar char="•"/>
            </a:pPr>
            <a:r>
              <a:rPr lang="en-US" sz="1500" dirty="0">
                <a:solidFill>
                  <a:schemeClr val="bg2">
                    <a:lumMod val="25000"/>
                  </a:schemeClr>
                </a:solidFill>
                <a:latin typeface="Helvetica" pitchFamily="2" charset="0"/>
              </a:rPr>
              <a:t>Texas has expanded retrieval to 90 days</a:t>
            </a:r>
          </a:p>
          <a:p>
            <a:pPr marL="0" lvl="1"/>
            <a:endParaRPr lang="en-US" sz="1500" dirty="0">
              <a:solidFill>
                <a:srgbClr val="0A0B08"/>
              </a:solidFill>
              <a:latin typeface="Helvetica" panose="020B0604020202020204" pitchFamily="34" charset="0"/>
              <a:cs typeface="Helvetica" panose="020B0604020202020204" pitchFamily="34" charset="0"/>
            </a:endParaRPr>
          </a:p>
          <a:p>
            <a:pPr marL="0" indent="0">
              <a:buNone/>
            </a:pPr>
            <a:endParaRPr lang="en-US" dirty="0"/>
          </a:p>
        </p:txBody>
      </p:sp>
      <p:sp>
        <p:nvSpPr>
          <p:cNvPr id="3" name="Content Placeholder 2">
            <a:extLst>
              <a:ext uri="{FF2B5EF4-FFF2-40B4-BE49-F238E27FC236}">
                <a16:creationId xmlns:a16="http://schemas.microsoft.com/office/drawing/2014/main" id="{1C65B7A1-24F0-E67A-D9B0-59113E273A04}"/>
              </a:ext>
            </a:extLst>
          </p:cNvPr>
          <p:cNvSpPr>
            <a:spLocks noGrp="1"/>
          </p:cNvSpPr>
          <p:nvPr>
            <p:ph sz="quarter" idx="10"/>
          </p:nvPr>
        </p:nvSpPr>
        <p:spPr/>
        <p:txBody>
          <a:bodyPr/>
          <a:lstStyle/>
          <a:p>
            <a:r>
              <a:rPr lang="en-US" dirty="0"/>
              <a:t>Auditors’ Low Hanging Fruit</a:t>
            </a:r>
          </a:p>
        </p:txBody>
      </p:sp>
      <p:sp>
        <p:nvSpPr>
          <p:cNvPr id="4" name="Title 3">
            <a:extLst>
              <a:ext uri="{FF2B5EF4-FFF2-40B4-BE49-F238E27FC236}">
                <a16:creationId xmlns:a16="http://schemas.microsoft.com/office/drawing/2014/main" id="{E812E7CB-65EE-FB1E-597A-0A8A2CE7B908}"/>
              </a:ext>
            </a:extLst>
          </p:cNvPr>
          <p:cNvSpPr>
            <a:spLocks noGrp="1"/>
          </p:cNvSpPr>
          <p:nvPr>
            <p:ph type="title"/>
          </p:nvPr>
        </p:nvSpPr>
        <p:spPr>
          <a:xfrm>
            <a:off x="457200" y="257815"/>
            <a:ext cx="8229600" cy="857250"/>
          </a:xfrm>
        </p:spPr>
        <p:txBody>
          <a:bodyPr/>
          <a:lstStyle/>
          <a:p>
            <a:r>
              <a:rPr lang="en-US" dirty="0"/>
              <a:t>Common Audit Tactics</a:t>
            </a:r>
          </a:p>
        </p:txBody>
      </p:sp>
    </p:spTree>
    <p:extLst>
      <p:ext uri="{BB962C8B-B14F-4D97-AF65-F5344CB8AC3E}">
        <p14:creationId xmlns:p14="http://schemas.microsoft.com/office/powerpoint/2010/main" val="1274318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6039E2-D81D-268C-47C1-662E9587024E}"/>
              </a:ext>
            </a:extLst>
          </p:cNvPr>
          <p:cNvSpPr>
            <a:spLocks noGrp="1"/>
          </p:cNvSpPr>
          <p:nvPr>
            <p:ph sz="half" idx="1"/>
          </p:nvPr>
        </p:nvSpPr>
        <p:spPr/>
        <p:txBody>
          <a:bodyPr>
            <a:normAutofit lnSpcReduction="10000"/>
          </a:bodyPr>
          <a:lstStyle/>
          <a:p>
            <a:pPr marL="0" lvl="1" indent="0">
              <a:buNone/>
            </a:pPr>
            <a:r>
              <a:rPr lang="en-US" sz="1500" b="1" dirty="0">
                <a:solidFill>
                  <a:srgbClr val="00599B"/>
                </a:solidFill>
                <a:latin typeface="Helvetica" panose="020B0604020202020204" pitchFamily="34" charset="0"/>
                <a:cs typeface="Helvetica" panose="020B0604020202020204" pitchFamily="34" charset="0"/>
              </a:rPr>
              <a:t>Tex. Admin Code § 3.356 – Real Property Services</a:t>
            </a:r>
            <a:endParaRPr lang="en-US" sz="1500" dirty="0">
              <a:solidFill>
                <a:srgbClr val="00599B"/>
              </a:solidFill>
              <a:latin typeface="Helvetica" panose="020B0604020202020204" pitchFamily="34" charset="0"/>
              <a:cs typeface="Helvetica" panose="020B0604020202020204" pitchFamily="34" charset="0"/>
            </a:endParaRPr>
          </a:p>
          <a:p>
            <a:pPr marL="342900" lvl="1" indent="0">
              <a:buNone/>
            </a:pPr>
            <a:endParaRPr lang="en-US" sz="1500" dirty="0">
              <a:solidFill>
                <a:schemeClr val="bg2">
                  <a:lumMod val="25000"/>
                </a:schemeClr>
              </a:solidFill>
              <a:latin typeface="Helvetica" pitchFamily="2" charset="0"/>
            </a:endParaRPr>
          </a:p>
          <a:p>
            <a:pPr marL="342900" lvl="1" indent="0">
              <a:buNone/>
            </a:pPr>
            <a:r>
              <a:rPr lang="en-US" sz="1500" dirty="0">
                <a:solidFill>
                  <a:schemeClr val="bg2">
                    <a:lumMod val="25000"/>
                  </a:schemeClr>
                </a:solidFill>
                <a:latin typeface="Helvetica" pitchFamily="2" charset="0"/>
              </a:rPr>
              <a:t>Grounds keeping and lawn maintenance</a:t>
            </a:r>
          </a:p>
          <a:p>
            <a:pPr marL="628650" lvl="1" indent="-285750">
              <a:buFont typeface="Arial" panose="020B0604020202020204" pitchFamily="34" charset="0"/>
              <a:buChar char="•"/>
            </a:pPr>
            <a:endParaRPr lang="en-US" sz="1500" dirty="0">
              <a:solidFill>
                <a:schemeClr val="bg2">
                  <a:lumMod val="25000"/>
                </a:schemeClr>
              </a:solidFill>
              <a:latin typeface="Helvetica" pitchFamily="2" charset="0"/>
            </a:endParaRPr>
          </a:p>
          <a:p>
            <a:pPr marL="457200" lvl="1" indent="0">
              <a:buNone/>
            </a:pPr>
            <a:r>
              <a:rPr lang="en-US" sz="1500" dirty="0">
                <a:solidFill>
                  <a:schemeClr val="bg2">
                    <a:lumMod val="25000"/>
                  </a:schemeClr>
                </a:solidFill>
                <a:latin typeface="Helvetica" pitchFamily="2" charset="0"/>
              </a:rPr>
              <a:t>(e) Landscaping, lawn, and yard maintenance provided by persons </a:t>
            </a:r>
            <a:r>
              <a:rPr lang="en-US" sz="1500" b="1" dirty="0">
                <a:solidFill>
                  <a:schemeClr val="bg2">
                    <a:lumMod val="25000"/>
                  </a:schemeClr>
                </a:solidFill>
                <a:latin typeface="Helvetica" pitchFamily="2" charset="0"/>
              </a:rPr>
              <a:t>under 18 years old </a:t>
            </a:r>
            <a:r>
              <a:rPr lang="en-US" sz="1500" dirty="0">
                <a:solidFill>
                  <a:schemeClr val="bg2">
                    <a:lumMod val="25000"/>
                  </a:schemeClr>
                </a:solidFill>
                <a:latin typeface="Helvetica" pitchFamily="2" charset="0"/>
              </a:rPr>
              <a:t>or by persons 65 years old or older. Charges for the performance of landscaping, lawn, and yard maintenance services (subsection (a)(4) and (5) of this section) </a:t>
            </a:r>
            <a:r>
              <a:rPr lang="en-US" sz="1500" b="1" dirty="0">
                <a:solidFill>
                  <a:schemeClr val="bg2">
                    <a:lumMod val="25000"/>
                  </a:schemeClr>
                </a:solidFill>
                <a:latin typeface="Helvetica" pitchFamily="2" charset="0"/>
              </a:rPr>
              <a:t>are exempt if performed by:</a:t>
            </a:r>
          </a:p>
          <a:p>
            <a:pPr marL="57150" lvl="1" indent="0">
              <a:buNone/>
            </a:pPr>
            <a:endParaRPr lang="en-US" sz="1500" dirty="0">
              <a:solidFill>
                <a:schemeClr val="bg2">
                  <a:lumMod val="25000"/>
                </a:schemeClr>
              </a:solidFill>
              <a:latin typeface="Helvetica" pitchFamily="2" charset="0"/>
            </a:endParaRPr>
          </a:p>
          <a:p>
            <a:pPr marL="457200" lvl="1" indent="0">
              <a:buNone/>
            </a:pPr>
            <a:r>
              <a:rPr lang="en-US" sz="1500" dirty="0">
                <a:solidFill>
                  <a:schemeClr val="bg2">
                    <a:lumMod val="25000"/>
                  </a:schemeClr>
                </a:solidFill>
                <a:latin typeface="Helvetica" pitchFamily="2" charset="0"/>
              </a:rPr>
              <a:t>(1) a self-employed person </a:t>
            </a:r>
            <a:r>
              <a:rPr lang="en-US" sz="1500" b="1" dirty="0">
                <a:solidFill>
                  <a:schemeClr val="bg2">
                    <a:lumMod val="25000"/>
                  </a:schemeClr>
                </a:solidFill>
                <a:latin typeface="Helvetica" pitchFamily="2" charset="0"/>
              </a:rPr>
              <a:t>under 18 years </a:t>
            </a:r>
            <a:r>
              <a:rPr lang="en-US" sz="1500" dirty="0">
                <a:solidFill>
                  <a:schemeClr val="bg2">
                    <a:lumMod val="25000"/>
                  </a:schemeClr>
                </a:solidFill>
                <a:latin typeface="Helvetica" pitchFamily="2" charset="0"/>
              </a:rPr>
              <a:t>of age whose total receipts from providing landscaping, lawn, or </a:t>
            </a:r>
            <a:r>
              <a:rPr lang="en-US" sz="1500" b="1" dirty="0">
                <a:solidFill>
                  <a:schemeClr val="bg2">
                    <a:lumMod val="25000"/>
                  </a:schemeClr>
                </a:solidFill>
                <a:latin typeface="Helvetica" pitchFamily="2" charset="0"/>
              </a:rPr>
              <a:t>yard maintenance are $1,000 or less during either the preceding calendar quarter</a:t>
            </a:r>
            <a:r>
              <a:rPr lang="en-US" sz="1500" dirty="0">
                <a:solidFill>
                  <a:schemeClr val="bg2">
                    <a:lumMod val="25000"/>
                  </a:schemeClr>
                </a:solidFill>
                <a:latin typeface="Helvetica" pitchFamily="2" charset="0"/>
              </a:rPr>
              <a:t> or the same calendar quarter of the preceding year; </a:t>
            </a:r>
          </a:p>
          <a:p>
            <a:pPr marL="0" lvl="1"/>
            <a:endParaRPr lang="en-US" sz="1500" dirty="0">
              <a:solidFill>
                <a:srgbClr val="0A0B08"/>
              </a:solidFill>
              <a:latin typeface="Helvetica" panose="020B0604020202020204" pitchFamily="34" charset="0"/>
              <a:cs typeface="Helvetica" panose="020B0604020202020204" pitchFamily="34" charset="0"/>
            </a:endParaRPr>
          </a:p>
          <a:p>
            <a:pPr marL="0" indent="0">
              <a:buNone/>
            </a:pPr>
            <a:endParaRPr lang="en-US" dirty="0"/>
          </a:p>
        </p:txBody>
      </p:sp>
      <p:sp>
        <p:nvSpPr>
          <p:cNvPr id="3" name="Content Placeholder 2">
            <a:extLst>
              <a:ext uri="{FF2B5EF4-FFF2-40B4-BE49-F238E27FC236}">
                <a16:creationId xmlns:a16="http://schemas.microsoft.com/office/drawing/2014/main" id="{1C65B7A1-24F0-E67A-D9B0-59113E273A04}"/>
              </a:ext>
            </a:extLst>
          </p:cNvPr>
          <p:cNvSpPr>
            <a:spLocks noGrp="1"/>
          </p:cNvSpPr>
          <p:nvPr>
            <p:ph sz="quarter" idx="10"/>
          </p:nvPr>
        </p:nvSpPr>
        <p:spPr/>
        <p:txBody>
          <a:bodyPr/>
          <a:lstStyle/>
          <a:p>
            <a:r>
              <a:rPr lang="en-US" dirty="0"/>
              <a:t>Real Property Services</a:t>
            </a:r>
          </a:p>
        </p:txBody>
      </p:sp>
      <p:sp>
        <p:nvSpPr>
          <p:cNvPr id="4" name="Title 3">
            <a:extLst>
              <a:ext uri="{FF2B5EF4-FFF2-40B4-BE49-F238E27FC236}">
                <a16:creationId xmlns:a16="http://schemas.microsoft.com/office/drawing/2014/main" id="{E812E7CB-65EE-FB1E-597A-0A8A2CE7B908}"/>
              </a:ext>
            </a:extLst>
          </p:cNvPr>
          <p:cNvSpPr>
            <a:spLocks noGrp="1"/>
          </p:cNvSpPr>
          <p:nvPr>
            <p:ph type="title"/>
          </p:nvPr>
        </p:nvSpPr>
        <p:spPr/>
        <p:txBody>
          <a:bodyPr/>
          <a:lstStyle/>
          <a:p>
            <a:r>
              <a:rPr lang="en-US" dirty="0"/>
              <a:t>Common Audit Tactics, cont.</a:t>
            </a:r>
          </a:p>
        </p:txBody>
      </p:sp>
    </p:spTree>
    <p:extLst>
      <p:ext uri="{BB962C8B-B14F-4D97-AF65-F5344CB8AC3E}">
        <p14:creationId xmlns:p14="http://schemas.microsoft.com/office/powerpoint/2010/main" val="268892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6039E2-D81D-268C-47C1-662E9587024E}"/>
              </a:ext>
            </a:extLst>
          </p:cNvPr>
          <p:cNvSpPr>
            <a:spLocks noGrp="1"/>
          </p:cNvSpPr>
          <p:nvPr>
            <p:ph sz="half" idx="1"/>
          </p:nvPr>
        </p:nvSpPr>
        <p:spPr/>
        <p:txBody>
          <a:bodyPr>
            <a:normAutofit/>
          </a:bodyPr>
          <a:lstStyle/>
          <a:p>
            <a:pPr marL="0" indent="0">
              <a:buNone/>
            </a:pPr>
            <a:r>
              <a:rPr lang="en-US" sz="1600" b="1" dirty="0">
                <a:solidFill>
                  <a:srgbClr val="00599B"/>
                </a:solidFill>
                <a:latin typeface="Helvetica" pitchFamily="2" charset="0"/>
              </a:rPr>
              <a:t>Tex. Admin. Code § 3.330(a) – Data Processing Services</a:t>
            </a:r>
          </a:p>
          <a:p>
            <a:pPr marL="342900" lvl="1" indent="0">
              <a:buNone/>
            </a:pPr>
            <a:endParaRPr lang="en-US" sz="1600" dirty="0">
              <a:solidFill>
                <a:schemeClr val="bg2">
                  <a:lumMod val="25000"/>
                </a:schemeClr>
              </a:solidFill>
              <a:latin typeface="Helvetica" pitchFamily="2" charset="0"/>
            </a:endParaRPr>
          </a:p>
          <a:p>
            <a:pPr marL="685800" lvl="1" indent="-342900">
              <a:buAutoNum type="arabicParenBoth"/>
            </a:pPr>
            <a:r>
              <a:rPr lang="en-US" sz="1600" dirty="0">
                <a:solidFill>
                  <a:schemeClr val="bg2">
                    <a:lumMod val="25000"/>
                  </a:schemeClr>
                </a:solidFill>
                <a:latin typeface="Helvetica" pitchFamily="2" charset="0"/>
              </a:rPr>
              <a:t>Data processing services - the processing of information for the purpose of compiling and producing records of transactions, maintaining information, and entering and retrieving information. It specifically includes word processing, payroll and business accounting, and </a:t>
            </a:r>
            <a:r>
              <a:rPr lang="en-US" sz="1600" b="1" dirty="0">
                <a:solidFill>
                  <a:schemeClr val="bg2">
                    <a:lumMod val="25000"/>
                  </a:schemeClr>
                </a:solidFill>
                <a:latin typeface="Helvetica" pitchFamily="2" charset="0"/>
              </a:rPr>
              <a:t>computerized data and information storage </a:t>
            </a:r>
            <a:r>
              <a:rPr lang="en-US" sz="1600" dirty="0">
                <a:solidFill>
                  <a:schemeClr val="bg2">
                    <a:lumMod val="25000"/>
                  </a:schemeClr>
                </a:solidFill>
                <a:latin typeface="Helvetica" pitchFamily="2" charset="0"/>
              </a:rPr>
              <a:t>or manipulation. The charge for data processing services is taxable regardless of the ownership of the computer. Examples of data processing services include entering inventory control data for a company, maintaining records of employee work time, filing payroll tax returns, preparing W-2 forms, and computing and preparing payroll checks…</a:t>
            </a:r>
          </a:p>
          <a:p>
            <a:pPr marL="685800" lvl="1" indent="-342900">
              <a:buAutoNum type="arabicParenBoth"/>
            </a:pPr>
            <a:endParaRPr lang="en-US" sz="1600" dirty="0">
              <a:solidFill>
                <a:schemeClr val="bg2">
                  <a:lumMod val="25000"/>
                </a:schemeClr>
              </a:solidFill>
              <a:latin typeface="Helvetica" pitchFamily="2" charset="0"/>
            </a:endParaRPr>
          </a:p>
          <a:p>
            <a:pPr marL="0" indent="0">
              <a:buNone/>
            </a:pPr>
            <a:endParaRPr lang="en-US" dirty="0"/>
          </a:p>
        </p:txBody>
      </p:sp>
      <p:sp>
        <p:nvSpPr>
          <p:cNvPr id="3" name="Content Placeholder 2">
            <a:extLst>
              <a:ext uri="{FF2B5EF4-FFF2-40B4-BE49-F238E27FC236}">
                <a16:creationId xmlns:a16="http://schemas.microsoft.com/office/drawing/2014/main" id="{1C65B7A1-24F0-E67A-D9B0-59113E273A04}"/>
              </a:ext>
            </a:extLst>
          </p:cNvPr>
          <p:cNvSpPr>
            <a:spLocks noGrp="1"/>
          </p:cNvSpPr>
          <p:nvPr>
            <p:ph sz="quarter" idx="10"/>
          </p:nvPr>
        </p:nvSpPr>
        <p:spPr/>
        <p:txBody>
          <a:bodyPr/>
          <a:lstStyle/>
          <a:p>
            <a:r>
              <a:rPr lang="en-US" dirty="0"/>
              <a:t>Data Processing Services</a:t>
            </a:r>
          </a:p>
        </p:txBody>
      </p:sp>
      <p:sp>
        <p:nvSpPr>
          <p:cNvPr id="4" name="Title 3">
            <a:extLst>
              <a:ext uri="{FF2B5EF4-FFF2-40B4-BE49-F238E27FC236}">
                <a16:creationId xmlns:a16="http://schemas.microsoft.com/office/drawing/2014/main" id="{E812E7CB-65EE-FB1E-597A-0A8A2CE7B908}"/>
              </a:ext>
            </a:extLst>
          </p:cNvPr>
          <p:cNvSpPr>
            <a:spLocks noGrp="1"/>
          </p:cNvSpPr>
          <p:nvPr>
            <p:ph type="title"/>
          </p:nvPr>
        </p:nvSpPr>
        <p:spPr/>
        <p:txBody>
          <a:bodyPr/>
          <a:lstStyle/>
          <a:p>
            <a:r>
              <a:rPr lang="en-US" dirty="0"/>
              <a:t>Common Audit Tactics, cont.</a:t>
            </a:r>
          </a:p>
        </p:txBody>
      </p:sp>
    </p:spTree>
    <p:extLst>
      <p:ext uri="{BB962C8B-B14F-4D97-AF65-F5344CB8AC3E}">
        <p14:creationId xmlns:p14="http://schemas.microsoft.com/office/powerpoint/2010/main" val="4052093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6039E2-D81D-268C-47C1-662E9587024E}"/>
              </a:ext>
            </a:extLst>
          </p:cNvPr>
          <p:cNvSpPr>
            <a:spLocks noGrp="1"/>
          </p:cNvSpPr>
          <p:nvPr>
            <p:ph sz="half" idx="1"/>
          </p:nvPr>
        </p:nvSpPr>
        <p:spPr/>
        <p:txBody>
          <a:bodyPr>
            <a:normAutofit/>
          </a:bodyPr>
          <a:lstStyle/>
          <a:p>
            <a:pPr marL="0" lvl="1" indent="0">
              <a:buNone/>
            </a:pPr>
            <a:r>
              <a:rPr lang="en-US" sz="1500" dirty="0">
                <a:solidFill>
                  <a:schemeClr val="bg2">
                    <a:lumMod val="25000"/>
                  </a:schemeClr>
                </a:solidFill>
                <a:latin typeface="Helvetica" pitchFamily="2" charset="0"/>
              </a:rPr>
              <a:t>Management services are not an enumerated taxable service; however, other services incorporated into or wrapped within a MSA may be a taxable enumerated service.</a:t>
            </a:r>
          </a:p>
          <a:p>
            <a:pPr marL="0" lvl="1" indent="0">
              <a:buNone/>
            </a:pPr>
            <a:endParaRPr lang="en-US" sz="1500" dirty="0">
              <a:solidFill>
                <a:schemeClr val="bg2">
                  <a:lumMod val="25000"/>
                </a:schemeClr>
              </a:solidFill>
              <a:latin typeface="Helvetica" pitchFamily="2" charset="0"/>
            </a:endParaRPr>
          </a:p>
          <a:p>
            <a:pPr marL="0" lvl="2" indent="-285750"/>
            <a:r>
              <a:rPr lang="en-US" sz="1500" dirty="0">
                <a:solidFill>
                  <a:schemeClr val="bg2">
                    <a:lumMod val="25000"/>
                  </a:schemeClr>
                </a:solidFill>
                <a:latin typeface="Helvetica" pitchFamily="2" charset="0"/>
              </a:rPr>
              <a:t>Lack of bifurcation in pricing may render the entire contract to be taxed.</a:t>
            </a:r>
          </a:p>
          <a:p>
            <a:pPr marL="0" lvl="2" indent="-285750"/>
            <a:endParaRPr lang="en-US" sz="1500" dirty="0">
              <a:solidFill>
                <a:schemeClr val="bg2">
                  <a:lumMod val="25000"/>
                </a:schemeClr>
              </a:solidFill>
              <a:latin typeface="Helvetica" pitchFamily="2" charset="0"/>
            </a:endParaRPr>
          </a:p>
          <a:p>
            <a:pPr marL="0" lvl="2" indent="-285750"/>
            <a:r>
              <a:rPr lang="en-US" sz="1500" dirty="0">
                <a:solidFill>
                  <a:schemeClr val="bg2">
                    <a:lumMod val="25000"/>
                  </a:schemeClr>
                </a:solidFill>
                <a:latin typeface="Helvetica" pitchFamily="2" charset="0"/>
              </a:rPr>
              <a:t>States may allow “de minimis” threshold for comingled services.</a:t>
            </a:r>
          </a:p>
          <a:p>
            <a:pPr marL="285750" lvl="2" indent="-285750"/>
            <a:endParaRPr lang="en-US" sz="1500" dirty="0">
              <a:solidFill>
                <a:schemeClr val="bg2">
                  <a:lumMod val="25000"/>
                </a:schemeClr>
              </a:solidFill>
              <a:latin typeface="Helvetica" pitchFamily="2" charset="0"/>
            </a:endParaRPr>
          </a:p>
          <a:p>
            <a:pPr marL="0" lvl="2" indent="-285750"/>
            <a:r>
              <a:rPr lang="en-US" sz="1500" dirty="0">
                <a:solidFill>
                  <a:schemeClr val="bg2">
                    <a:lumMod val="25000"/>
                  </a:schemeClr>
                </a:solidFill>
                <a:latin typeface="Helvetica" pitchFamily="2" charset="0"/>
              </a:rPr>
              <a:t>Auditors routinely challenge the value of the “taxable” services being performed in order to exceed state’s minimum threshold</a:t>
            </a:r>
          </a:p>
          <a:p>
            <a:pPr marL="0" lvl="1" indent="-342900">
              <a:buAutoNum type="arabicParenBoth"/>
            </a:pPr>
            <a:endParaRPr lang="en-US" sz="1600" dirty="0">
              <a:solidFill>
                <a:schemeClr val="bg2">
                  <a:lumMod val="25000"/>
                </a:schemeClr>
              </a:solidFill>
              <a:latin typeface="Helvetica" pitchFamily="2" charset="0"/>
            </a:endParaRPr>
          </a:p>
          <a:p>
            <a:pPr marL="0" indent="0">
              <a:buNone/>
            </a:pPr>
            <a:endParaRPr lang="en-US" dirty="0"/>
          </a:p>
        </p:txBody>
      </p:sp>
      <p:sp>
        <p:nvSpPr>
          <p:cNvPr id="3" name="Content Placeholder 2">
            <a:extLst>
              <a:ext uri="{FF2B5EF4-FFF2-40B4-BE49-F238E27FC236}">
                <a16:creationId xmlns:a16="http://schemas.microsoft.com/office/drawing/2014/main" id="{1C65B7A1-24F0-E67A-D9B0-59113E273A04}"/>
              </a:ext>
            </a:extLst>
          </p:cNvPr>
          <p:cNvSpPr>
            <a:spLocks noGrp="1"/>
          </p:cNvSpPr>
          <p:nvPr>
            <p:ph sz="quarter" idx="10"/>
          </p:nvPr>
        </p:nvSpPr>
        <p:spPr/>
        <p:txBody>
          <a:bodyPr/>
          <a:lstStyle/>
          <a:p>
            <a:r>
              <a:rPr lang="en-US" dirty="0"/>
              <a:t>Managed Service Agreements</a:t>
            </a:r>
          </a:p>
        </p:txBody>
      </p:sp>
      <p:sp>
        <p:nvSpPr>
          <p:cNvPr id="4" name="Title 3">
            <a:extLst>
              <a:ext uri="{FF2B5EF4-FFF2-40B4-BE49-F238E27FC236}">
                <a16:creationId xmlns:a16="http://schemas.microsoft.com/office/drawing/2014/main" id="{E812E7CB-65EE-FB1E-597A-0A8A2CE7B908}"/>
              </a:ext>
            </a:extLst>
          </p:cNvPr>
          <p:cNvSpPr>
            <a:spLocks noGrp="1"/>
          </p:cNvSpPr>
          <p:nvPr>
            <p:ph type="title"/>
          </p:nvPr>
        </p:nvSpPr>
        <p:spPr/>
        <p:txBody>
          <a:bodyPr/>
          <a:lstStyle/>
          <a:p>
            <a:r>
              <a:rPr lang="en-US" dirty="0"/>
              <a:t>Common Audit Tactics, cont.</a:t>
            </a:r>
          </a:p>
        </p:txBody>
      </p:sp>
    </p:spTree>
    <p:extLst>
      <p:ext uri="{BB962C8B-B14F-4D97-AF65-F5344CB8AC3E}">
        <p14:creationId xmlns:p14="http://schemas.microsoft.com/office/powerpoint/2010/main" val="3610127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6039E2-D81D-268C-47C1-662E9587024E}"/>
              </a:ext>
            </a:extLst>
          </p:cNvPr>
          <p:cNvSpPr>
            <a:spLocks noGrp="1"/>
          </p:cNvSpPr>
          <p:nvPr>
            <p:ph sz="half" idx="1"/>
          </p:nvPr>
        </p:nvSpPr>
        <p:spPr/>
        <p:txBody>
          <a:bodyPr>
            <a:normAutofit lnSpcReduction="10000"/>
          </a:bodyPr>
          <a:lstStyle/>
          <a:p>
            <a:pPr marL="0" marR="0" indent="0" algn="just">
              <a:spcBef>
                <a:spcPts val="0"/>
              </a:spcBef>
              <a:spcAft>
                <a:spcPts val="0"/>
              </a:spcAft>
              <a:buNone/>
            </a:pPr>
            <a:r>
              <a:rPr lang="en-US" sz="1600" b="1" u="sng"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Human Resources and Pa</a:t>
            </a:r>
            <a:r>
              <a:rPr lang="en-US" sz="1600" b="1" u="sng" dirty="0">
                <a:effectLst/>
                <a:latin typeface="Times New Roman" panose="02020603050405020304" pitchFamily="18" charset="0"/>
                <a:ea typeface="Times New Roman" panose="02020603050405020304" pitchFamily="18" charset="0"/>
                <a:cs typeface="Arial" panose="020B0604020202020204" pitchFamily="34" charset="0"/>
              </a:rPr>
              <a:t>yroll Services</a:t>
            </a:r>
            <a:endParaRPr lang="en-US" sz="16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indent="0" algn="just">
              <a:spcBef>
                <a:spcPts val="0"/>
              </a:spcBef>
              <a:spcAft>
                <a:spcPts val="0"/>
              </a:spcAft>
              <a:buNone/>
            </a:pPr>
            <a:r>
              <a:rPr lang="en-US" sz="1600" dirty="0">
                <a:effectLst/>
                <a:latin typeface="Times New Roman" panose="02020603050405020304" pitchFamily="18" charset="0"/>
                <a:ea typeface="Times New Roman" panose="02020603050405020304" pitchFamily="18" charset="0"/>
                <a:cs typeface="Arial" panose="020B0604020202020204" pitchFamily="34" charset="0"/>
              </a:rPr>
              <a:t> </a:t>
            </a:r>
          </a:p>
          <a:p>
            <a:pPr marL="0" marR="0" indent="0" algn="just">
              <a:spcBef>
                <a:spcPts val="0"/>
              </a:spcBef>
              <a:spcAft>
                <a:spcPts val="0"/>
              </a:spcAft>
              <a:buNone/>
            </a:pPr>
            <a:r>
              <a:rPr lang="en-US" sz="1600" dirty="0">
                <a:effectLst/>
                <a:latin typeface="Times New Roman" panose="02020603050405020304" pitchFamily="18" charset="0"/>
                <a:ea typeface="Times New Roman" panose="02020603050405020304" pitchFamily="18" charset="0"/>
                <a:cs typeface="Arial" panose="020B0604020202020204" pitchFamily="34" charset="0"/>
              </a:rPr>
              <a:t>Prepare offer letters with Client approval</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Facilitate </a:t>
            </a:r>
            <a:r>
              <a:rPr lang="en-US" sz="1600" dirty="0">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background checks</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 for candidates with third-party providers, </a:t>
            </a:r>
            <a:r>
              <a:rPr lang="en-US" sz="1600" dirty="0">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process payroll</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 as well as monitor remittance of taxes.</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Prepare cash requirements for payroll each pay period</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Create payroll journal entries for general ledger postings</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Update demographic information as required.</a:t>
            </a:r>
          </a:p>
          <a:p>
            <a:pPr marL="0" marR="0" indent="0" algn="just">
              <a:spcBef>
                <a:spcPts val="0"/>
              </a:spcBef>
              <a:spcAft>
                <a:spcPts val="0"/>
              </a:spcAft>
              <a:buNone/>
            </a:pPr>
            <a:r>
              <a:rPr lang="en-US" sz="1600" dirty="0">
                <a:effectLst/>
                <a:latin typeface="Times New Roman" panose="02020603050405020304" pitchFamily="18" charset="0"/>
                <a:ea typeface="Times New Roman" panose="02020603050405020304" pitchFamily="18" charset="0"/>
                <a:cs typeface="Arial" panose="020B0604020202020204" pitchFamily="34" charset="0"/>
              </a:rPr>
              <a:t> </a:t>
            </a:r>
          </a:p>
          <a:p>
            <a:pPr marL="0" marR="0" indent="0" algn="just">
              <a:spcBef>
                <a:spcPts val="0"/>
              </a:spcBef>
              <a:spcAft>
                <a:spcPts val="0"/>
              </a:spcAft>
              <a:buNone/>
            </a:pPr>
            <a:r>
              <a:rPr lang="en-US" sz="1600" b="1" u="sng"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Information Systems Servi</a:t>
            </a:r>
            <a:r>
              <a:rPr lang="en-US" sz="1600" b="1" u="sng" dirty="0">
                <a:effectLst/>
                <a:latin typeface="Times New Roman" panose="02020603050405020304" pitchFamily="18" charset="0"/>
                <a:ea typeface="Times New Roman" panose="02020603050405020304" pitchFamily="18" charset="0"/>
                <a:cs typeface="Arial" panose="020B0604020202020204" pitchFamily="34" charset="0"/>
              </a:rPr>
              <a:t>ces</a:t>
            </a:r>
            <a:r>
              <a:rPr lang="en-US" sz="1600" b="1" u="sng"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6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indent="0" algn="just">
              <a:spcBef>
                <a:spcPts val="0"/>
              </a:spcBef>
              <a:spcAft>
                <a:spcPts val="0"/>
              </a:spcAft>
              <a:buNone/>
            </a:pPr>
            <a:r>
              <a:rPr lang="en-US" sz="1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6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indent="0" algn="just">
              <a:spcBef>
                <a:spcPts val="0"/>
              </a:spcBef>
              <a:spcAft>
                <a:spcPts val="0"/>
              </a:spcAft>
              <a:buNone/>
            </a:pPr>
            <a:r>
              <a:rPr lang="en-US" sz="1600" dirty="0">
                <a:effectLst/>
                <a:latin typeface="Times New Roman" panose="02020603050405020304" pitchFamily="18" charset="0"/>
                <a:ea typeface="Times New Roman" panose="02020603050405020304" pitchFamily="18" charset="0"/>
                <a:cs typeface="Arial" panose="020B0604020202020204" pitchFamily="34" charset="0"/>
              </a:rPr>
              <a:t>Oversee management of </a:t>
            </a:r>
            <a:r>
              <a:rPr lang="en-US" sz="1600" dirty="0">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document repositories</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Evaluate and make recommendations concerning technology acquisitions for Client.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Manage email and messaging systems.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Support and monitor productivity applications.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Evaluate and make recommendations concerning cybersecurity and fraud protection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as well as u</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ndertake projects as requested by Client.</a:t>
            </a:r>
          </a:p>
          <a:p>
            <a:pPr marL="0" lvl="1" indent="-342900">
              <a:buAutoNum type="arabicParenBoth"/>
            </a:pPr>
            <a:endParaRPr lang="en-US" sz="1600" dirty="0">
              <a:solidFill>
                <a:schemeClr val="bg2">
                  <a:lumMod val="25000"/>
                </a:schemeClr>
              </a:solidFill>
              <a:latin typeface="Helvetica" pitchFamily="2" charset="0"/>
            </a:endParaRPr>
          </a:p>
          <a:p>
            <a:pPr marL="0" indent="0">
              <a:buNone/>
            </a:pPr>
            <a:endParaRPr lang="en-US" dirty="0"/>
          </a:p>
        </p:txBody>
      </p:sp>
      <p:sp>
        <p:nvSpPr>
          <p:cNvPr id="3" name="Content Placeholder 2">
            <a:extLst>
              <a:ext uri="{FF2B5EF4-FFF2-40B4-BE49-F238E27FC236}">
                <a16:creationId xmlns:a16="http://schemas.microsoft.com/office/drawing/2014/main" id="{1C65B7A1-24F0-E67A-D9B0-59113E273A04}"/>
              </a:ext>
            </a:extLst>
          </p:cNvPr>
          <p:cNvSpPr>
            <a:spLocks noGrp="1"/>
          </p:cNvSpPr>
          <p:nvPr>
            <p:ph sz="quarter" idx="10"/>
          </p:nvPr>
        </p:nvSpPr>
        <p:spPr/>
        <p:txBody>
          <a:bodyPr/>
          <a:lstStyle/>
          <a:p>
            <a:r>
              <a:rPr lang="en-US" dirty="0"/>
              <a:t>Managed Service Agreements</a:t>
            </a:r>
          </a:p>
        </p:txBody>
      </p:sp>
      <p:sp>
        <p:nvSpPr>
          <p:cNvPr id="4" name="Title 3">
            <a:extLst>
              <a:ext uri="{FF2B5EF4-FFF2-40B4-BE49-F238E27FC236}">
                <a16:creationId xmlns:a16="http://schemas.microsoft.com/office/drawing/2014/main" id="{E812E7CB-65EE-FB1E-597A-0A8A2CE7B908}"/>
              </a:ext>
            </a:extLst>
          </p:cNvPr>
          <p:cNvSpPr>
            <a:spLocks noGrp="1"/>
          </p:cNvSpPr>
          <p:nvPr>
            <p:ph type="title"/>
          </p:nvPr>
        </p:nvSpPr>
        <p:spPr/>
        <p:txBody>
          <a:bodyPr/>
          <a:lstStyle/>
          <a:p>
            <a:r>
              <a:rPr lang="en-US" dirty="0"/>
              <a:t>Common Audit Tactics, cont.</a:t>
            </a:r>
          </a:p>
        </p:txBody>
      </p:sp>
    </p:spTree>
    <p:extLst>
      <p:ext uri="{BB962C8B-B14F-4D97-AF65-F5344CB8AC3E}">
        <p14:creationId xmlns:p14="http://schemas.microsoft.com/office/powerpoint/2010/main" val="824420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46EDE5-6FC5-824E-9F44-F022997BFE4C}"/>
              </a:ext>
            </a:extLst>
          </p:cNvPr>
          <p:cNvSpPr>
            <a:spLocks noGrp="1"/>
          </p:cNvSpPr>
          <p:nvPr>
            <p:ph sz="quarter" idx="10"/>
          </p:nvPr>
        </p:nvSpPr>
        <p:spPr/>
        <p:txBody>
          <a:bodyPr/>
          <a:lstStyle/>
          <a:p>
            <a:r>
              <a:rPr lang="en-US" dirty="0"/>
              <a:t>(In Uncommon Situations)</a:t>
            </a:r>
          </a:p>
        </p:txBody>
      </p:sp>
      <p:sp>
        <p:nvSpPr>
          <p:cNvPr id="3" name="Title 2">
            <a:extLst>
              <a:ext uri="{FF2B5EF4-FFF2-40B4-BE49-F238E27FC236}">
                <a16:creationId xmlns:a16="http://schemas.microsoft.com/office/drawing/2014/main" id="{12333063-774E-D64F-A41A-85AA488BD579}"/>
              </a:ext>
            </a:extLst>
          </p:cNvPr>
          <p:cNvSpPr>
            <a:spLocks noGrp="1"/>
          </p:cNvSpPr>
          <p:nvPr>
            <p:ph type="title"/>
          </p:nvPr>
        </p:nvSpPr>
        <p:spPr/>
        <p:txBody>
          <a:bodyPr>
            <a:normAutofit fontScale="90000"/>
          </a:bodyPr>
          <a:lstStyle/>
          <a:p>
            <a:r>
              <a:rPr lang="en-US" dirty="0"/>
              <a:t>Applying Common Exemptions</a:t>
            </a:r>
          </a:p>
        </p:txBody>
      </p:sp>
    </p:spTree>
    <p:extLst>
      <p:ext uri="{BB962C8B-B14F-4D97-AF65-F5344CB8AC3E}">
        <p14:creationId xmlns:p14="http://schemas.microsoft.com/office/powerpoint/2010/main" val="889452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109F37-4B31-EA4B-937E-279DA28C49A1}"/>
              </a:ext>
            </a:extLst>
          </p:cNvPr>
          <p:cNvSpPr>
            <a:spLocks noGrp="1"/>
          </p:cNvSpPr>
          <p:nvPr>
            <p:ph sz="half" idx="1"/>
          </p:nvPr>
        </p:nvSpPr>
        <p:spPr/>
        <p:txBody>
          <a:bodyPr vert="horz" lIns="91440" tIns="45720" rIns="91440" bIns="45720" rtlCol="0" anchor="t">
            <a:normAutofit lnSpcReduction="10000"/>
          </a:bodyPr>
          <a:lstStyle/>
          <a:p>
            <a:pPr marL="0" indent="0">
              <a:buNone/>
            </a:pPr>
            <a:r>
              <a:rPr lang="en-US" sz="1500" b="1" dirty="0">
                <a:latin typeface="Helvetica" panose="020B0604020202020204" pitchFamily="34" charset="0"/>
                <a:cs typeface="Helvetica" panose="020B0604020202020204" pitchFamily="34" charset="0"/>
              </a:rPr>
              <a:t>Sale for Resale:  </a:t>
            </a:r>
            <a:r>
              <a:rPr lang="en-US" sz="1500" dirty="0">
                <a:latin typeface="Helvetica" panose="020B0604020202020204" pitchFamily="34" charset="0"/>
                <a:cs typeface="Helvetica" panose="020B0604020202020204" pitchFamily="34" charset="0"/>
              </a:rPr>
              <a:t>The sale of a taxable item to a purchaser who acquires the </a:t>
            </a:r>
            <a:r>
              <a:rPr lang="en-US" sz="1500" b="1" dirty="0">
                <a:latin typeface="Helvetica" panose="020B0604020202020204" pitchFamily="34" charset="0"/>
                <a:cs typeface="Helvetica" panose="020B0604020202020204" pitchFamily="34" charset="0"/>
              </a:rPr>
              <a:t>taxable item </a:t>
            </a:r>
            <a:r>
              <a:rPr lang="en-US" sz="1500" dirty="0">
                <a:latin typeface="Helvetica" panose="020B0604020202020204" pitchFamily="34" charset="0"/>
                <a:cs typeface="Helvetica" panose="020B0604020202020204" pitchFamily="34" charset="0"/>
              </a:rPr>
              <a:t>for the purpose of reselling, renting or leasing the taxable in the US or Mexico in the normal course of business in the form in which it was acquired or as an attachment or integral part of another taxable item.</a:t>
            </a:r>
            <a:endParaRPr lang="en-US" sz="1500" i="1" dirty="0">
              <a:latin typeface="Helvetica" panose="020B0604020202020204" pitchFamily="34" charset="0"/>
              <a:cs typeface="Helvetica" panose="020B0604020202020204" pitchFamily="34" charset="0"/>
            </a:endParaRPr>
          </a:p>
          <a:p>
            <a:endParaRPr lang="en-US" sz="1500" dirty="0">
              <a:latin typeface="Helvetica" panose="020B0604020202020204" pitchFamily="34" charset="0"/>
              <a:cs typeface="Helvetica" panose="020B0604020202020204" pitchFamily="34" charset="0"/>
            </a:endParaRPr>
          </a:p>
          <a:p>
            <a:r>
              <a:rPr lang="en-US" sz="1500" dirty="0">
                <a:latin typeface="Helvetica" panose="020B0604020202020204" pitchFamily="34" charset="0"/>
                <a:cs typeface="Helvetica" panose="020B0604020202020204" pitchFamily="34" charset="0"/>
              </a:rPr>
              <a:t>Sale for Resale exemption may ONLY be used by permitted taxpayers and may be used when purchasing either tangible personal property (“TPP”) or a </a:t>
            </a:r>
            <a:r>
              <a:rPr lang="en-US" sz="1500" b="1" dirty="0">
                <a:latin typeface="Helvetica" panose="020B0604020202020204" pitchFamily="34" charset="0"/>
                <a:cs typeface="Helvetica" panose="020B0604020202020204" pitchFamily="34" charset="0"/>
              </a:rPr>
              <a:t>taxable service</a:t>
            </a:r>
            <a:r>
              <a:rPr lang="en-US" sz="1500" dirty="0">
                <a:latin typeface="Helvetica" panose="020B0604020202020204" pitchFamily="34" charset="0"/>
                <a:cs typeface="Helvetica" panose="020B0604020202020204" pitchFamily="34" charset="0"/>
              </a:rPr>
              <a:t>.</a:t>
            </a:r>
          </a:p>
          <a:p>
            <a:endParaRPr lang="en-US" sz="1500" dirty="0">
              <a:latin typeface="Helvetica" panose="020B0604020202020204" pitchFamily="34" charset="0"/>
              <a:cs typeface="Helvetica" panose="020B0604020202020204" pitchFamily="34" charset="0"/>
            </a:endParaRPr>
          </a:p>
          <a:p>
            <a:r>
              <a:rPr lang="en-US" sz="1500" dirty="0">
                <a:latin typeface="Helvetica" panose="020B0604020202020204" pitchFamily="34" charset="0"/>
                <a:cs typeface="Helvetica" panose="020B0604020202020204" pitchFamily="34" charset="0"/>
              </a:rPr>
              <a:t>A properly completed resale certificate must be provided to the vendor at the time of purchase.</a:t>
            </a:r>
          </a:p>
          <a:p>
            <a:endParaRPr lang="en-US" sz="1500" dirty="0">
              <a:latin typeface="Helvetica" panose="020B0604020202020204" pitchFamily="34" charset="0"/>
              <a:cs typeface="Helvetica" panose="020B0604020202020204" pitchFamily="34" charset="0"/>
            </a:endParaRPr>
          </a:p>
          <a:p>
            <a:r>
              <a:rPr lang="en-US" sz="1500" dirty="0">
                <a:latin typeface="Helvetica" panose="020B0604020202020204" pitchFamily="34" charset="0"/>
                <a:cs typeface="Helvetica" panose="020B0604020202020204" pitchFamily="34" charset="0"/>
              </a:rPr>
              <a:t>Item or taxable service must be transferred to or for the benefit of the ultimate consumer.</a:t>
            </a:r>
          </a:p>
        </p:txBody>
      </p:sp>
      <p:sp>
        <p:nvSpPr>
          <p:cNvPr id="4" name="Title 3">
            <a:extLst>
              <a:ext uri="{FF2B5EF4-FFF2-40B4-BE49-F238E27FC236}">
                <a16:creationId xmlns:a16="http://schemas.microsoft.com/office/drawing/2014/main" id="{639E8B2B-D684-8840-AAB5-5EFB37EBC858}"/>
              </a:ext>
            </a:extLst>
          </p:cNvPr>
          <p:cNvSpPr>
            <a:spLocks noGrp="1"/>
          </p:cNvSpPr>
          <p:nvPr>
            <p:ph type="title"/>
          </p:nvPr>
        </p:nvSpPr>
        <p:spPr>
          <a:xfrm>
            <a:off x="457200" y="124699"/>
            <a:ext cx="8229600" cy="857250"/>
          </a:xfrm>
        </p:spPr>
        <p:txBody>
          <a:bodyPr/>
          <a:lstStyle/>
          <a:p>
            <a:r>
              <a:rPr lang="en-US" dirty="0"/>
              <a:t>Sale for Resale</a:t>
            </a:r>
          </a:p>
        </p:txBody>
      </p:sp>
      <p:sp>
        <p:nvSpPr>
          <p:cNvPr id="6" name="Content Placeholder 5">
            <a:extLst>
              <a:ext uri="{FF2B5EF4-FFF2-40B4-BE49-F238E27FC236}">
                <a16:creationId xmlns:a16="http://schemas.microsoft.com/office/drawing/2014/main" id="{237100EE-ED65-D7B2-BB45-4B79597D86C5}"/>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2638125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9E8B2B-D684-8840-AAB5-5EFB37EBC858}"/>
              </a:ext>
            </a:extLst>
          </p:cNvPr>
          <p:cNvSpPr>
            <a:spLocks noGrp="1"/>
          </p:cNvSpPr>
          <p:nvPr>
            <p:ph type="title"/>
          </p:nvPr>
        </p:nvSpPr>
        <p:spPr>
          <a:xfrm>
            <a:off x="457200" y="124699"/>
            <a:ext cx="8229600" cy="857250"/>
          </a:xfrm>
        </p:spPr>
        <p:txBody>
          <a:bodyPr/>
          <a:lstStyle/>
          <a:p>
            <a:r>
              <a:rPr lang="en-US" dirty="0"/>
              <a:t>Sale for Resale, cont.</a:t>
            </a:r>
          </a:p>
        </p:txBody>
      </p:sp>
      <p:sp>
        <p:nvSpPr>
          <p:cNvPr id="5" name="Content Placeholder 4">
            <a:extLst>
              <a:ext uri="{FF2B5EF4-FFF2-40B4-BE49-F238E27FC236}">
                <a16:creationId xmlns:a16="http://schemas.microsoft.com/office/drawing/2014/main" id="{A9307155-7436-929B-F032-55F423C14079}"/>
              </a:ext>
            </a:extLst>
          </p:cNvPr>
          <p:cNvSpPr txBox="1">
            <a:spLocks noGrp="1"/>
          </p:cNvSpPr>
          <p:nvPr>
            <p:ph sz="half" idx="1"/>
          </p:nvPr>
        </p:nvSpPr>
        <p:spPr>
          <a:xfrm>
            <a:off x="457200" y="1311275"/>
            <a:ext cx="8375650" cy="4499693"/>
          </a:xfrm>
          <a:prstGeom prst="rect">
            <a:avLst/>
          </a:prstGeom>
          <a:noFill/>
        </p:spPr>
        <p:txBody>
          <a:bodyPr wrap="square" rtlCol="0">
            <a:spAutoFit/>
          </a:bodyPr>
          <a:lstStyle/>
          <a:p>
            <a:pPr marL="0" lvl="1" indent="0">
              <a:buNone/>
            </a:pPr>
            <a:r>
              <a:rPr lang="en-US" sz="1400" b="1" dirty="0">
                <a:solidFill>
                  <a:srgbClr val="00599B"/>
                </a:solidFill>
                <a:latin typeface="Helvetica" pitchFamily="2" charset="0"/>
              </a:rPr>
              <a:t>Creative Application</a:t>
            </a:r>
          </a:p>
          <a:p>
            <a:pPr marL="0" lvl="1" indent="0">
              <a:buNone/>
            </a:pPr>
            <a:r>
              <a:rPr lang="en-US" sz="1400" dirty="0">
                <a:solidFill>
                  <a:schemeClr val="bg2">
                    <a:lumMod val="25000"/>
                  </a:schemeClr>
                </a:solidFill>
                <a:latin typeface="Helvetica" pitchFamily="2" charset="0"/>
              </a:rPr>
              <a:t>	Resale Transaction Flow:</a:t>
            </a:r>
          </a:p>
          <a:p>
            <a:pPr marL="0" lvl="1" indent="0">
              <a:buNone/>
            </a:pPr>
            <a:endParaRPr lang="en-US" sz="1400" dirty="0">
              <a:solidFill>
                <a:schemeClr val="bg2">
                  <a:lumMod val="25000"/>
                </a:schemeClr>
              </a:solidFill>
              <a:latin typeface="Helvetica" pitchFamily="2" charset="0"/>
            </a:endParaRPr>
          </a:p>
          <a:p>
            <a:pPr marL="857250" lvl="3"/>
            <a:r>
              <a:rPr lang="en-US" sz="1400" dirty="0">
                <a:solidFill>
                  <a:schemeClr val="bg2">
                    <a:lumMod val="25000"/>
                  </a:schemeClr>
                </a:solidFill>
                <a:latin typeface="Helvetica" pitchFamily="2" charset="0"/>
              </a:rPr>
              <a:t>Requires creation of separate legal entities  (Equipment Entity/Operator Entity).</a:t>
            </a:r>
          </a:p>
          <a:p>
            <a:pPr marL="628650" lvl="3" indent="0">
              <a:buNone/>
            </a:pPr>
            <a:endParaRPr lang="en-US" sz="1400" dirty="0">
              <a:solidFill>
                <a:schemeClr val="bg2">
                  <a:lumMod val="25000"/>
                </a:schemeClr>
              </a:solidFill>
              <a:latin typeface="Helvetica" pitchFamily="2" charset="0"/>
            </a:endParaRPr>
          </a:p>
          <a:p>
            <a:pPr marL="857250" lvl="3"/>
            <a:r>
              <a:rPr lang="en-US" sz="1400" dirty="0">
                <a:solidFill>
                  <a:schemeClr val="bg2">
                    <a:lumMod val="25000"/>
                  </a:schemeClr>
                </a:solidFill>
                <a:latin typeface="Helvetica" pitchFamily="2" charset="0"/>
              </a:rPr>
              <a:t>Equipment LLC </a:t>
            </a:r>
            <a:r>
              <a:rPr lang="en-US" sz="1400" b="1" dirty="0">
                <a:solidFill>
                  <a:schemeClr val="bg2">
                    <a:lumMod val="25000"/>
                  </a:schemeClr>
                </a:solidFill>
              </a:rPr>
              <a:t>MUST</a:t>
            </a:r>
            <a:r>
              <a:rPr lang="en-US" sz="1400" dirty="0">
                <a:solidFill>
                  <a:schemeClr val="bg2">
                    <a:lumMod val="25000"/>
                  </a:schemeClr>
                </a:solidFill>
                <a:latin typeface="Helvetica" pitchFamily="2" charset="0"/>
              </a:rPr>
              <a:t> obtain sales tax permit </a:t>
            </a:r>
            <a:r>
              <a:rPr lang="en-US" sz="1400" b="1" dirty="0">
                <a:solidFill>
                  <a:schemeClr val="bg2">
                    <a:lumMod val="25000"/>
                  </a:schemeClr>
                </a:solidFill>
                <a:latin typeface="Helvetica" pitchFamily="2" charset="0"/>
              </a:rPr>
              <a:t>BEFORE</a:t>
            </a:r>
            <a:r>
              <a:rPr lang="en-US" sz="1400" dirty="0">
                <a:solidFill>
                  <a:schemeClr val="bg2">
                    <a:lumMod val="25000"/>
                  </a:schemeClr>
                </a:solidFill>
                <a:latin typeface="Helvetica" pitchFamily="2" charset="0"/>
              </a:rPr>
              <a:t> purchasing equipment.</a:t>
            </a:r>
          </a:p>
          <a:p>
            <a:pPr marL="628650" lvl="3" indent="0">
              <a:buNone/>
            </a:pPr>
            <a:endParaRPr lang="en-US" sz="1400" dirty="0">
              <a:solidFill>
                <a:schemeClr val="bg2">
                  <a:lumMod val="25000"/>
                </a:schemeClr>
              </a:solidFill>
              <a:latin typeface="Helvetica" pitchFamily="2" charset="0"/>
            </a:endParaRPr>
          </a:p>
          <a:p>
            <a:pPr marL="857250" lvl="3"/>
            <a:r>
              <a:rPr lang="en-US" sz="1400" dirty="0">
                <a:solidFill>
                  <a:schemeClr val="bg2">
                    <a:lumMod val="25000"/>
                  </a:schemeClr>
                </a:solidFill>
                <a:latin typeface="Helvetica" pitchFamily="2" charset="0"/>
              </a:rPr>
              <a:t>Equipment LLC leases equipment to Operator Entity.</a:t>
            </a:r>
          </a:p>
          <a:p>
            <a:pPr marL="628650" lvl="3" indent="0">
              <a:buNone/>
            </a:pPr>
            <a:endParaRPr lang="en-US" sz="1400" dirty="0">
              <a:solidFill>
                <a:schemeClr val="bg2">
                  <a:lumMod val="25000"/>
                </a:schemeClr>
              </a:solidFill>
              <a:latin typeface="Helvetica" pitchFamily="2" charset="0"/>
            </a:endParaRPr>
          </a:p>
          <a:p>
            <a:pPr marL="857250" lvl="3"/>
            <a:r>
              <a:rPr lang="en-US" sz="1400" dirty="0">
                <a:solidFill>
                  <a:schemeClr val="bg2">
                    <a:lumMod val="25000"/>
                  </a:schemeClr>
                </a:solidFill>
                <a:latin typeface="Helvetica" pitchFamily="2" charset="0"/>
              </a:rPr>
              <a:t>Operator Entity pays lease payment with tax to Equipment LLC.</a:t>
            </a:r>
          </a:p>
          <a:p>
            <a:pPr marL="0" lvl="1"/>
            <a:endParaRPr lang="en-US" sz="1500" dirty="0">
              <a:solidFill>
                <a:schemeClr val="bg2">
                  <a:lumMod val="25000"/>
                </a:schemeClr>
              </a:solidFill>
              <a:latin typeface="Helvetica" pitchFamily="2" charset="0"/>
            </a:endParaRPr>
          </a:p>
          <a:p>
            <a:pPr marL="274320" lvl="1"/>
            <a:endParaRPr lang="en-US" sz="1400" dirty="0">
              <a:solidFill>
                <a:schemeClr val="bg2">
                  <a:lumMod val="25000"/>
                </a:schemeClr>
              </a:solidFill>
              <a:latin typeface="Helvetica" pitchFamily="2" charset="0"/>
            </a:endParaRPr>
          </a:p>
          <a:p>
            <a:pPr marL="274320" lvl="1"/>
            <a:endParaRPr lang="en-US" sz="1400" dirty="0">
              <a:solidFill>
                <a:schemeClr val="bg2">
                  <a:lumMod val="25000"/>
                </a:schemeClr>
              </a:solidFill>
              <a:latin typeface="Helvetica" pitchFamily="2" charset="0"/>
            </a:endParaRPr>
          </a:p>
          <a:p>
            <a:pPr marL="274320" lvl="1"/>
            <a:endParaRPr lang="en-US" sz="1400" dirty="0">
              <a:solidFill>
                <a:schemeClr val="bg2">
                  <a:lumMod val="25000"/>
                </a:schemeClr>
              </a:solidFill>
              <a:latin typeface="Helvetica" pitchFamily="2" charset="0"/>
            </a:endParaRPr>
          </a:p>
          <a:p>
            <a:pPr marL="274320" lvl="1"/>
            <a:endParaRPr lang="en-US" sz="1400" dirty="0">
              <a:solidFill>
                <a:schemeClr val="bg2">
                  <a:lumMod val="25000"/>
                </a:schemeClr>
              </a:solidFill>
              <a:latin typeface="Helvetica" pitchFamily="2" charset="0"/>
            </a:endParaRPr>
          </a:p>
          <a:p>
            <a:pPr marL="0" lvl="1"/>
            <a:endParaRPr lang="en-US" sz="1500" dirty="0">
              <a:solidFill>
                <a:schemeClr val="bg2">
                  <a:lumMod val="25000"/>
                </a:schemeClr>
              </a:solidFill>
              <a:latin typeface="Helvetica" pitchFamily="2" charset="0"/>
            </a:endParaRPr>
          </a:p>
          <a:p>
            <a:pPr marL="0" lvl="1"/>
            <a:endParaRPr lang="en-US" sz="1500" dirty="0">
              <a:solidFill>
                <a:schemeClr val="bg2">
                  <a:lumMod val="25000"/>
                </a:schemeClr>
              </a:solidFill>
              <a:latin typeface="Helvetica" pitchFamily="2" charset="0"/>
            </a:endParaRPr>
          </a:p>
        </p:txBody>
      </p:sp>
      <p:sp>
        <p:nvSpPr>
          <p:cNvPr id="8" name="Content Placeholder 7">
            <a:extLst>
              <a:ext uri="{FF2B5EF4-FFF2-40B4-BE49-F238E27FC236}">
                <a16:creationId xmlns:a16="http://schemas.microsoft.com/office/drawing/2014/main" id="{514F98B5-666F-B3DB-1EE9-3B326507EBEC}"/>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3201112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9E8B2B-D684-8840-AAB5-5EFB37EBC858}"/>
              </a:ext>
            </a:extLst>
          </p:cNvPr>
          <p:cNvSpPr>
            <a:spLocks noGrp="1"/>
          </p:cNvSpPr>
          <p:nvPr>
            <p:ph type="title"/>
          </p:nvPr>
        </p:nvSpPr>
        <p:spPr>
          <a:xfrm>
            <a:off x="457200" y="124699"/>
            <a:ext cx="8229600" cy="857250"/>
          </a:xfrm>
        </p:spPr>
        <p:txBody>
          <a:bodyPr/>
          <a:lstStyle/>
          <a:p>
            <a:r>
              <a:rPr lang="en-US" dirty="0"/>
              <a:t>Sale for Resale, cont.</a:t>
            </a:r>
          </a:p>
        </p:txBody>
      </p:sp>
      <p:sp>
        <p:nvSpPr>
          <p:cNvPr id="5" name="Content Placeholder 4">
            <a:extLst>
              <a:ext uri="{FF2B5EF4-FFF2-40B4-BE49-F238E27FC236}">
                <a16:creationId xmlns:a16="http://schemas.microsoft.com/office/drawing/2014/main" id="{A9307155-7436-929B-F032-55F423C14079}"/>
              </a:ext>
            </a:extLst>
          </p:cNvPr>
          <p:cNvSpPr txBox="1">
            <a:spLocks noGrp="1"/>
          </p:cNvSpPr>
          <p:nvPr>
            <p:ph sz="half" idx="1"/>
          </p:nvPr>
        </p:nvSpPr>
        <p:spPr>
          <a:xfrm>
            <a:off x="419465" y="1311275"/>
            <a:ext cx="8375650" cy="2172903"/>
          </a:xfrm>
          <a:prstGeom prst="rect">
            <a:avLst/>
          </a:prstGeom>
          <a:noFill/>
        </p:spPr>
        <p:txBody>
          <a:bodyPr wrap="square" rtlCol="0">
            <a:spAutoFit/>
          </a:bodyPr>
          <a:lstStyle/>
          <a:p>
            <a:pPr marL="0" lvl="1" indent="0">
              <a:buNone/>
            </a:pPr>
            <a:r>
              <a:rPr lang="en-US" sz="1400" b="1" dirty="0">
                <a:solidFill>
                  <a:srgbClr val="00599B"/>
                </a:solidFill>
                <a:latin typeface="Helvetica" pitchFamily="2" charset="0"/>
              </a:rPr>
              <a:t>Resale Transaction Flow</a:t>
            </a:r>
          </a:p>
          <a:p>
            <a:pPr marL="0" lvl="1"/>
            <a:endParaRPr lang="en-US" sz="1500" dirty="0">
              <a:solidFill>
                <a:schemeClr val="bg2">
                  <a:lumMod val="25000"/>
                </a:schemeClr>
              </a:solidFill>
              <a:latin typeface="Helvetica" pitchFamily="2" charset="0"/>
            </a:endParaRPr>
          </a:p>
          <a:p>
            <a:pPr marL="274320" lvl="1"/>
            <a:endParaRPr lang="en-US" sz="1400" dirty="0">
              <a:solidFill>
                <a:schemeClr val="bg2">
                  <a:lumMod val="25000"/>
                </a:schemeClr>
              </a:solidFill>
              <a:latin typeface="Helvetica" pitchFamily="2" charset="0"/>
            </a:endParaRPr>
          </a:p>
          <a:p>
            <a:pPr marL="274320" lvl="1"/>
            <a:endParaRPr lang="en-US" sz="1400" dirty="0">
              <a:solidFill>
                <a:schemeClr val="bg2">
                  <a:lumMod val="25000"/>
                </a:schemeClr>
              </a:solidFill>
              <a:latin typeface="Helvetica" pitchFamily="2" charset="0"/>
            </a:endParaRPr>
          </a:p>
          <a:p>
            <a:pPr marL="274320" lvl="1"/>
            <a:endParaRPr lang="en-US" sz="1400" dirty="0">
              <a:solidFill>
                <a:schemeClr val="bg2">
                  <a:lumMod val="25000"/>
                </a:schemeClr>
              </a:solidFill>
              <a:latin typeface="Helvetica" pitchFamily="2" charset="0"/>
            </a:endParaRPr>
          </a:p>
          <a:p>
            <a:pPr marL="274320" lvl="1"/>
            <a:endParaRPr lang="en-US" sz="1400" dirty="0">
              <a:solidFill>
                <a:schemeClr val="bg2">
                  <a:lumMod val="25000"/>
                </a:schemeClr>
              </a:solidFill>
              <a:latin typeface="Helvetica" pitchFamily="2" charset="0"/>
            </a:endParaRPr>
          </a:p>
          <a:p>
            <a:pPr marL="0" lvl="1"/>
            <a:endParaRPr lang="en-US" sz="1500" dirty="0">
              <a:solidFill>
                <a:schemeClr val="bg2">
                  <a:lumMod val="25000"/>
                </a:schemeClr>
              </a:solidFill>
              <a:latin typeface="Helvetica" pitchFamily="2" charset="0"/>
            </a:endParaRPr>
          </a:p>
          <a:p>
            <a:pPr marL="0" lvl="1"/>
            <a:endParaRPr lang="en-US" sz="1500" dirty="0">
              <a:solidFill>
                <a:schemeClr val="bg2">
                  <a:lumMod val="25000"/>
                </a:schemeClr>
              </a:solidFill>
              <a:latin typeface="Helvetica" pitchFamily="2" charset="0"/>
            </a:endParaRPr>
          </a:p>
        </p:txBody>
      </p:sp>
      <p:pic>
        <p:nvPicPr>
          <p:cNvPr id="7" name="Picture 8">
            <a:extLst>
              <a:ext uri="{FF2B5EF4-FFF2-40B4-BE49-F238E27FC236}">
                <a16:creationId xmlns:a16="http://schemas.microsoft.com/office/drawing/2014/main" id="{35AD6991-B339-26D0-0EA3-B0D23E110E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799"/>
          <a:stretch/>
        </p:blipFill>
        <p:spPr bwMode="auto">
          <a:xfrm>
            <a:off x="2657463" y="1471684"/>
            <a:ext cx="1198460" cy="10454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5B5F59A-45DA-8FB1-C5BA-FB489E749A9D}"/>
              </a:ext>
            </a:extLst>
          </p:cNvPr>
          <p:cNvPicPr>
            <a:picLocks noChangeAspect="1"/>
          </p:cNvPicPr>
          <p:nvPr/>
        </p:nvPicPr>
        <p:blipFill>
          <a:blip r:embed="rId4"/>
          <a:stretch>
            <a:fillRect/>
          </a:stretch>
        </p:blipFill>
        <p:spPr>
          <a:xfrm>
            <a:off x="652234" y="2723813"/>
            <a:ext cx="1063996" cy="1040560"/>
          </a:xfrm>
          <a:prstGeom prst="rect">
            <a:avLst/>
          </a:prstGeom>
        </p:spPr>
      </p:pic>
      <p:sp>
        <p:nvSpPr>
          <p:cNvPr id="9" name="Rectangle 8">
            <a:extLst>
              <a:ext uri="{FF2B5EF4-FFF2-40B4-BE49-F238E27FC236}">
                <a16:creationId xmlns:a16="http://schemas.microsoft.com/office/drawing/2014/main" id="{821CADE3-BA2D-7E07-5238-474D95857638}"/>
              </a:ext>
            </a:extLst>
          </p:cNvPr>
          <p:cNvSpPr/>
          <p:nvPr/>
        </p:nvSpPr>
        <p:spPr>
          <a:xfrm>
            <a:off x="2706856" y="2895950"/>
            <a:ext cx="1115735" cy="696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Helvetica" panose="020B0604020202020204" pitchFamily="34" charset="0"/>
                <a:cs typeface="Helvetica" panose="020B0604020202020204" pitchFamily="34" charset="0"/>
              </a:rPr>
              <a:t>Equipment LLC</a:t>
            </a:r>
          </a:p>
        </p:txBody>
      </p:sp>
      <p:sp>
        <p:nvSpPr>
          <p:cNvPr id="10" name="Rectangle 9">
            <a:extLst>
              <a:ext uri="{FF2B5EF4-FFF2-40B4-BE49-F238E27FC236}">
                <a16:creationId xmlns:a16="http://schemas.microsoft.com/office/drawing/2014/main" id="{C5B323BE-6D0A-9BE2-9760-B7D9DF21D139}"/>
              </a:ext>
            </a:extLst>
          </p:cNvPr>
          <p:cNvSpPr/>
          <p:nvPr/>
        </p:nvSpPr>
        <p:spPr>
          <a:xfrm>
            <a:off x="4123355" y="2885715"/>
            <a:ext cx="1115735" cy="69628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Helvetica" panose="020B0604020202020204" pitchFamily="34" charset="0"/>
                <a:cs typeface="Helvetica" panose="020B0604020202020204" pitchFamily="34" charset="0"/>
              </a:rPr>
              <a:t>Operating Lease Agreement</a:t>
            </a:r>
          </a:p>
        </p:txBody>
      </p:sp>
      <p:sp>
        <p:nvSpPr>
          <p:cNvPr id="11" name="Rectangle 10">
            <a:extLst>
              <a:ext uri="{FF2B5EF4-FFF2-40B4-BE49-F238E27FC236}">
                <a16:creationId xmlns:a16="http://schemas.microsoft.com/office/drawing/2014/main" id="{FA2E0BFA-C7C6-A7E4-39DF-A23923680706}"/>
              </a:ext>
            </a:extLst>
          </p:cNvPr>
          <p:cNvSpPr/>
          <p:nvPr/>
        </p:nvSpPr>
        <p:spPr>
          <a:xfrm>
            <a:off x="5553332" y="2863153"/>
            <a:ext cx="1117148" cy="6962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Helvetica" panose="020B0604020202020204" pitchFamily="34" charset="0"/>
                <a:cs typeface="Helvetica" panose="020B0604020202020204" pitchFamily="34" charset="0"/>
              </a:rPr>
              <a:t>Operator</a:t>
            </a:r>
          </a:p>
          <a:p>
            <a:pPr algn="ctr"/>
            <a:r>
              <a:rPr lang="en-US" sz="1400" dirty="0">
                <a:latin typeface="Helvetica" panose="020B0604020202020204" pitchFamily="34" charset="0"/>
                <a:cs typeface="Helvetica" panose="020B0604020202020204" pitchFamily="34" charset="0"/>
              </a:rPr>
              <a:t>LLC</a:t>
            </a:r>
          </a:p>
        </p:txBody>
      </p:sp>
      <p:sp>
        <p:nvSpPr>
          <p:cNvPr id="12" name="Arrow: Circular 11">
            <a:extLst>
              <a:ext uri="{FF2B5EF4-FFF2-40B4-BE49-F238E27FC236}">
                <a16:creationId xmlns:a16="http://schemas.microsoft.com/office/drawing/2014/main" id="{B6529A5F-04AA-4C5C-EE73-52BACFC6F7B6}"/>
              </a:ext>
            </a:extLst>
          </p:cNvPr>
          <p:cNvSpPr/>
          <p:nvPr/>
        </p:nvSpPr>
        <p:spPr>
          <a:xfrm rot="10800000">
            <a:off x="3349930" y="2297438"/>
            <a:ext cx="2731898" cy="2746822"/>
          </a:xfrm>
          <a:prstGeom prst="circular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ectangle 12">
            <a:extLst>
              <a:ext uri="{FF2B5EF4-FFF2-40B4-BE49-F238E27FC236}">
                <a16:creationId xmlns:a16="http://schemas.microsoft.com/office/drawing/2014/main" id="{6BCD78D3-BE79-48E7-CEBC-DFD5A940F117}"/>
              </a:ext>
            </a:extLst>
          </p:cNvPr>
          <p:cNvSpPr/>
          <p:nvPr/>
        </p:nvSpPr>
        <p:spPr>
          <a:xfrm>
            <a:off x="3804501" y="3371289"/>
            <a:ext cx="1859107" cy="1339170"/>
          </a:xfrm>
          <a:prstGeom prst="rect">
            <a:avLst/>
          </a:prstGeom>
          <a:noFill/>
        </p:spPr>
        <p:txBody>
          <a:bodyPr wrap="none" lIns="91440" tIns="45720" rIns="91440" bIns="45720">
            <a:prstTxWarp prst="textArchDown">
              <a:avLst>
                <a:gd name="adj" fmla="val 21326281"/>
              </a:avLst>
            </a:prstTxWarp>
            <a:spAutoFit/>
          </a:bodyPr>
          <a:lstStyle/>
          <a:p>
            <a:pPr algn="ctr"/>
            <a:r>
              <a:rPr lang="en-US"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Lease Payment $2K a month with sales tax</a:t>
            </a:r>
          </a:p>
        </p:txBody>
      </p:sp>
      <p:sp>
        <p:nvSpPr>
          <p:cNvPr id="14" name="TextBox 13">
            <a:extLst>
              <a:ext uri="{FF2B5EF4-FFF2-40B4-BE49-F238E27FC236}">
                <a16:creationId xmlns:a16="http://schemas.microsoft.com/office/drawing/2014/main" id="{7E8C163A-F714-BE70-5D5B-4B913CBDF04F}"/>
              </a:ext>
            </a:extLst>
          </p:cNvPr>
          <p:cNvSpPr txBox="1"/>
          <p:nvPr/>
        </p:nvSpPr>
        <p:spPr>
          <a:xfrm>
            <a:off x="5444647" y="1106912"/>
            <a:ext cx="3337839" cy="1600438"/>
          </a:xfrm>
          <a:prstGeom prst="rect">
            <a:avLst/>
          </a:prstGeom>
          <a:noFill/>
        </p:spPr>
        <p:txBody>
          <a:bodyPr wrap="square" rtlCol="0">
            <a:spAutoFit/>
          </a:bodyPr>
          <a:lstStyle/>
          <a:p>
            <a:r>
              <a:rPr lang="en-US" sz="1400" dirty="0">
                <a:latin typeface="Helvetica" panose="020B0604020202020204" pitchFamily="34" charset="0"/>
                <a:cs typeface="Helvetica" panose="020B0604020202020204" pitchFamily="34" charset="0"/>
              </a:rPr>
              <a:t>Initial Purchase:                $250,000</a:t>
            </a:r>
          </a:p>
          <a:p>
            <a:r>
              <a:rPr lang="en-US" sz="1400" dirty="0">
                <a:latin typeface="Helvetica" panose="020B0604020202020204" pitchFamily="34" charset="0"/>
                <a:cs typeface="Helvetica" panose="020B0604020202020204" pitchFamily="34" charset="0"/>
              </a:rPr>
              <a:t>Sales Tax Due:                   $20,625</a:t>
            </a:r>
          </a:p>
          <a:p>
            <a:endParaRPr lang="en-US" sz="1400" dirty="0">
              <a:latin typeface="Helvetica" panose="020B0604020202020204" pitchFamily="34" charset="0"/>
              <a:cs typeface="Helvetica" panose="020B0604020202020204" pitchFamily="34" charset="0"/>
            </a:endParaRPr>
          </a:p>
          <a:p>
            <a:r>
              <a:rPr lang="en-US" sz="1400" dirty="0">
                <a:latin typeface="Helvetica" panose="020B0604020202020204" pitchFamily="34" charset="0"/>
                <a:cs typeface="Helvetica" panose="020B0604020202020204" pitchFamily="34" charset="0"/>
              </a:rPr>
              <a:t>60 Lease Payments:         $120,000</a:t>
            </a:r>
          </a:p>
          <a:p>
            <a:r>
              <a:rPr lang="en-US" sz="1400" dirty="0">
                <a:latin typeface="Helvetica" panose="020B0604020202020204" pitchFamily="34" charset="0"/>
                <a:cs typeface="Helvetica" panose="020B0604020202020204" pitchFamily="34" charset="0"/>
              </a:rPr>
              <a:t>Sales Tax:                             $9,900</a:t>
            </a:r>
          </a:p>
          <a:p>
            <a:endParaRPr lang="en-US" sz="1400" dirty="0">
              <a:latin typeface="Helvetica" panose="020B0604020202020204" pitchFamily="34" charset="0"/>
              <a:cs typeface="Helvetica" panose="020B0604020202020204" pitchFamily="34" charset="0"/>
            </a:endParaRPr>
          </a:p>
          <a:p>
            <a:r>
              <a:rPr lang="en-US" sz="1400" b="1" dirty="0">
                <a:latin typeface="Helvetica" panose="020B0604020202020204" pitchFamily="34" charset="0"/>
                <a:cs typeface="Helvetica" panose="020B0604020202020204" pitchFamily="34" charset="0"/>
              </a:rPr>
              <a:t>Potential Tax Savings:      $10,750</a:t>
            </a:r>
          </a:p>
        </p:txBody>
      </p:sp>
      <p:sp>
        <p:nvSpPr>
          <p:cNvPr id="15" name="Arrow: Left-Right 14">
            <a:extLst>
              <a:ext uri="{FF2B5EF4-FFF2-40B4-BE49-F238E27FC236}">
                <a16:creationId xmlns:a16="http://schemas.microsoft.com/office/drawing/2014/main" id="{3F43FAE0-4430-8CA9-9D35-1CC71DCD7954}"/>
              </a:ext>
            </a:extLst>
          </p:cNvPr>
          <p:cNvSpPr/>
          <p:nvPr/>
        </p:nvSpPr>
        <p:spPr>
          <a:xfrm rot="10800000">
            <a:off x="1724279" y="3170256"/>
            <a:ext cx="876255" cy="222803"/>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Right 15">
            <a:extLst>
              <a:ext uri="{FF2B5EF4-FFF2-40B4-BE49-F238E27FC236}">
                <a16:creationId xmlns:a16="http://schemas.microsoft.com/office/drawing/2014/main" id="{855A4226-22DD-D7D5-9028-6403D3210C23}"/>
              </a:ext>
            </a:extLst>
          </p:cNvPr>
          <p:cNvSpPr/>
          <p:nvPr/>
        </p:nvSpPr>
        <p:spPr>
          <a:xfrm rot="5400000">
            <a:off x="3116986" y="2605223"/>
            <a:ext cx="298153" cy="24965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3BF9B5C5-E92C-319D-540B-EBF8C74B3511}"/>
              </a:ext>
            </a:extLst>
          </p:cNvPr>
          <p:cNvSpPr/>
          <p:nvPr/>
        </p:nvSpPr>
        <p:spPr>
          <a:xfrm>
            <a:off x="3830641" y="3144785"/>
            <a:ext cx="279236" cy="21720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C04D42BB-261E-AD91-DDE6-2843E25ACFC3}"/>
              </a:ext>
            </a:extLst>
          </p:cNvPr>
          <p:cNvSpPr/>
          <p:nvPr/>
        </p:nvSpPr>
        <p:spPr>
          <a:xfrm>
            <a:off x="5239090" y="3170257"/>
            <a:ext cx="300764" cy="18244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0C7487A-37E4-B5CD-1D0F-06AFBE12F2E2}"/>
              </a:ext>
            </a:extLst>
          </p:cNvPr>
          <p:cNvSpPr txBox="1"/>
          <p:nvPr/>
        </p:nvSpPr>
        <p:spPr>
          <a:xfrm>
            <a:off x="1672467" y="2740247"/>
            <a:ext cx="989902" cy="523220"/>
          </a:xfrm>
          <a:prstGeom prst="rect">
            <a:avLst/>
          </a:prstGeom>
          <a:noFill/>
        </p:spPr>
        <p:txBody>
          <a:bodyPr wrap="square" rtlCol="0">
            <a:spAutoFit/>
          </a:bodyPr>
          <a:lstStyle/>
          <a:p>
            <a:pPr algn="ctr"/>
            <a:r>
              <a:rPr lang="en-US" sz="1400" dirty="0">
                <a:latin typeface="Helvetica" panose="020B0604020202020204" pitchFamily="34" charset="0"/>
                <a:cs typeface="Helvetica" panose="020B0604020202020204" pitchFamily="34" charset="0"/>
              </a:rPr>
              <a:t>Sales Tax Permit</a:t>
            </a:r>
          </a:p>
        </p:txBody>
      </p:sp>
      <p:sp>
        <p:nvSpPr>
          <p:cNvPr id="20" name="Content Placeholder 2">
            <a:extLst>
              <a:ext uri="{FF2B5EF4-FFF2-40B4-BE49-F238E27FC236}">
                <a16:creationId xmlns:a16="http://schemas.microsoft.com/office/drawing/2014/main" id="{F68F5DEC-DD09-586F-EDD7-0AA4010A3038}"/>
              </a:ext>
            </a:extLst>
          </p:cNvPr>
          <p:cNvSpPr>
            <a:spLocks noGrp="1"/>
          </p:cNvSpPr>
          <p:nvPr>
            <p:ph sz="quarter" idx="10"/>
          </p:nvPr>
        </p:nvSpPr>
        <p:spPr>
          <a:xfrm>
            <a:off x="457200" y="837565"/>
            <a:ext cx="8229600" cy="338456"/>
          </a:xfrm>
        </p:spPr>
        <p:txBody>
          <a:bodyPr/>
          <a:lstStyle/>
          <a:p>
            <a:endParaRPr lang="en-US" dirty="0"/>
          </a:p>
        </p:txBody>
      </p:sp>
    </p:spTree>
    <p:extLst>
      <p:ext uri="{BB962C8B-B14F-4D97-AF65-F5344CB8AC3E}">
        <p14:creationId xmlns:p14="http://schemas.microsoft.com/office/powerpoint/2010/main" val="3419240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D0789D-DA20-69EC-DF63-A848967EDE5D}"/>
              </a:ext>
            </a:extLst>
          </p:cNvPr>
          <p:cNvSpPr>
            <a:spLocks noGrp="1"/>
          </p:cNvSpPr>
          <p:nvPr>
            <p:ph sz="quarter" idx="12"/>
          </p:nvPr>
        </p:nvSpPr>
        <p:spPr/>
        <p:txBody>
          <a:bodyPr>
            <a:normAutofit lnSpcReduction="10000"/>
          </a:bodyPr>
          <a:lstStyle/>
          <a:p>
            <a:r>
              <a:rPr lang="en-US" dirty="0"/>
              <a:t>Director of Indirect Taxes</a:t>
            </a:r>
          </a:p>
        </p:txBody>
      </p:sp>
      <p:sp>
        <p:nvSpPr>
          <p:cNvPr id="3" name="Content Placeholder 2">
            <a:extLst>
              <a:ext uri="{FF2B5EF4-FFF2-40B4-BE49-F238E27FC236}">
                <a16:creationId xmlns:a16="http://schemas.microsoft.com/office/drawing/2014/main" id="{E8AB3FB4-5824-0679-FDD1-EDF04C1690D6}"/>
              </a:ext>
            </a:extLst>
          </p:cNvPr>
          <p:cNvSpPr>
            <a:spLocks noGrp="1"/>
          </p:cNvSpPr>
          <p:nvPr>
            <p:ph sz="quarter" idx="11"/>
          </p:nvPr>
        </p:nvSpPr>
        <p:spPr/>
        <p:txBody>
          <a:bodyPr>
            <a:normAutofit fontScale="85000" lnSpcReduction="20000"/>
          </a:bodyPr>
          <a:lstStyle/>
          <a:p>
            <a:r>
              <a:rPr lang="en-US" dirty="0"/>
              <a:t>Brandon K. Hayes, CMI</a:t>
            </a:r>
          </a:p>
        </p:txBody>
      </p:sp>
      <p:sp>
        <p:nvSpPr>
          <p:cNvPr id="4" name="Content Placeholder 3">
            <a:extLst>
              <a:ext uri="{FF2B5EF4-FFF2-40B4-BE49-F238E27FC236}">
                <a16:creationId xmlns:a16="http://schemas.microsoft.com/office/drawing/2014/main" id="{60D3195A-66DA-F83B-FF13-96CD837AAEA0}"/>
              </a:ext>
            </a:extLst>
          </p:cNvPr>
          <p:cNvSpPr>
            <a:spLocks noGrp="1"/>
          </p:cNvSpPr>
          <p:nvPr>
            <p:ph sz="quarter" idx="10"/>
          </p:nvPr>
        </p:nvSpPr>
        <p:spPr/>
        <p:txBody>
          <a:bodyPr/>
          <a:lstStyle/>
          <a:p>
            <a:r>
              <a:rPr lang="en-US" dirty="0"/>
              <a:t>Helping Businesses Navigate the </a:t>
            </a:r>
            <a:r>
              <a:rPr lang="en-US" dirty="0" err="1"/>
              <a:t>SALTy</a:t>
            </a:r>
            <a:r>
              <a:rPr lang="en-US" dirty="0"/>
              <a:t> Seas</a:t>
            </a:r>
          </a:p>
        </p:txBody>
      </p:sp>
      <p:sp>
        <p:nvSpPr>
          <p:cNvPr id="5" name="Title 4">
            <a:extLst>
              <a:ext uri="{FF2B5EF4-FFF2-40B4-BE49-F238E27FC236}">
                <a16:creationId xmlns:a16="http://schemas.microsoft.com/office/drawing/2014/main" id="{D6F2FBE9-47E3-91F0-3565-C2FDF20943E6}"/>
              </a:ext>
            </a:extLst>
          </p:cNvPr>
          <p:cNvSpPr>
            <a:spLocks noGrp="1"/>
          </p:cNvSpPr>
          <p:nvPr>
            <p:ph type="title"/>
          </p:nvPr>
        </p:nvSpPr>
        <p:spPr/>
        <p:txBody>
          <a:bodyPr/>
          <a:lstStyle/>
          <a:p>
            <a:r>
              <a:rPr lang="en-US" dirty="0"/>
              <a:t>Indirect Taxes</a:t>
            </a:r>
          </a:p>
        </p:txBody>
      </p:sp>
    </p:spTree>
    <p:extLst>
      <p:ext uri="{BB962C8B-B14F-4D97-AF65-F5344CB8AC3E}">
        <p14:creationId xmlns:p14="http://schemas.microsoft.com/office/powerpoint/2010/main" val="3044046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109F37-4B31-EA4B-937E-279DA28C49A1}"/>
              </a:ext>
            </a:extLst>
          </p:cNvPr>
          <p:cNvSpPr>
            <a:spLocks noGrp="1"/>
          </p:cNvSpPr>
          <p:nvPr>
            <p:ph sz="half" idx="1"/>
          </p:nvPr>
        </p:nvSpPr>
        <p:spPr>
          <a:xfrm>
            <a:off x="457200" y="1310641"/>
            <a:ext cx="8374912" cy="3098800"/>
          </a:xfrm>
        </p:spPr>
        <p:txBody>
          <a:bodyPr vert="horz" lIns="91440" tIns="45720" rIns="91440" bIns="45720" rtlCol="0" anchor="t">
            <a:normAutofit fontScale="92500" lnSpcReduction="10000"/>
          </a:bodyPr>
          <a:lstStyle/>
          <a:p>
            <a:pPr marL="0" lvl="1"/>
            <a:r>
              <a:rPr lang="en-US" sz="1500" b="1" dirty="0">
                <a:solidFill>
                  <a:schemeClr val="bg2">
                    <a:lumMod val="25000"/>
                  </a:schemeClr>
                </a:solidFill>
                <a:latin typeface="Helvetica" pitchFamily="2" charset="0"/>
              </a:rPr>
              <a:t>Tex. Admin. Code § 3.357 – Real Property Scheduled and Periodic Maintenance Defined</a:t>
            </a:r>
          </a:p>
          <a:p>
            <a:pPr marL="0" lvl="1" indent="0">
              <a:buNone/>
            </a:pPr>
            <a:endParaRPr lang="en-US" sz="1500" dirty="0">
              <a:solidFill>
                <a:schemeClr val="bg2">
                  <a:lumMod val="25000"/>
                </a:schemeClr>
              </a:solidFill>
              <a:latin typeface="Helvetica" pitchFamily="2" charset="0"/>
            </a:endParaRPr>
          </a:p>
          <a:p>
            <a:r>
              <a:rPr lang="en-US" sz="1500" b="1" dirty="0">
                <a:latin typeface="Helvetica" panose="020B0604020202020204" pitchFamily="34" charset="0"/>
                <a:cs typeface="Helvetica" panose="020B0604020202020204" pitchFamily="34" charset="0"/>
              </a:rPr>
              <a:t>Maintenance:  </a:t>
            </a:r>
            <a:r>
              <a:rPr lang="en-US" sz="1500" dirty="0">
                <a:latin typeface="Helvetica" panose="020B0604020202020204" pitchFamily="34" charset="0"/>
                <a:cs typeface="Helvetica" panose="020B0604020202020204" pitchFamily="34" charset="0"/>
              </a:rPr>
              <a:t>For operational and functional improvements to realty, maintenance means scheduled, periodic work that is necessary to sustain or support safe, efficient, continuous operations, or to prevent the decline, failure, lapse, or deterioration of the improvement.</a:t>
            </a:r>
          </a:p>
          <a:p>
            <a:endParaRPr lang="en-US" sz="1500" b="1" dirty="0">
              <a:latin typeface="Helvetica" panose="020B0604020202020204" pitchFamily="34" charset="0"/>
              <a:cs typeface="Helvetica" panose="020B0604020202020204" pitchFamily="34" charset="0"/>
            </a:endParaRPr>
          </a:p>
          <a:p>
            <a:r>
              <a:rPr lang="en-US" sz="1500" b="1" dirty="0">
                <a:latin typeface="Helvetica" panose="020B0604020202020204" pitchFamily="34" charset="0"/>
                <a:cs typeface="Helvetica" panose="020B0604020202020204" pitchFamily="34" charset="0"/>
              </a:rPr>
              <a:t>Scheduled:  </a:t>
            </a:r>
            <a:r>
              <a:rPr lang="en-US" sz="1500" dirty="0">
                <a:latin typeface="Helvetica" panose="020B0604020202020204" pitchFamily="34" charset="0"/>
                <a:cs typeface="Helvetica" panose="020B0604020202020204" pitchFamily="34" charset="0"/>
              </a:rPr>
              <a:t>Anticipated and designated to occur within a given time period or production level.</a:t>
            </a:r>
          </a:p>
          <a:p>
            <a:endParaRPr lang="en-US" sz="1500" dirty="0">
              <a:latin typeface="Helvetica" panose="020B0604020202020204" pitchFamily="34" charset="0"/>
              <a:cs typeface="Helvetica" panose="020B0604020202020204" pitchFamily="34" charset="0"/>
            </a:endParaRPr>
          </a:p>
          <a:p>
            <a:r>
              <a:rPr lang="en-US" sz="1500" b="1" dirty="0">
                <a:latin typeface="Helvetica" panose="020B0604020202020204" pitchFamily="34" charset="0"/>
                <a:cs typeface="Helvetica" panose="020B0604020202020204" pitchFamily="34" charset="0"/>
              </a:rPr>
              <a:t>Periodic:  </a:t>
            </a:r>
            <a:r>
              <a:rPr lang="en-US" sz="1500" dirty="0">
                <a:latin typeface="Helvetica" panose="020B0604020202020204" pitchFamily="34" charset="0"/>
                <a:cs typeface="Helvetica" panose="020B0604020202020204" pitchFamily="34" charset="0"/>
              </a:rPr>
              <a:t>Ongoing or continual or at least occurring in intervals of time or production that are reasonably predictable.</a:t>
            </a:r>
          </a:p>
          <a:p>
            <a:endParaRPr lang="en-US" sz="1500" dirty="0">
              <a:latin typeface="Helvetica" panose="020B0604020202020204" pitchFamily="34" charset="0"/>
              <a:cs typeface="Helvetica" panose="020B0604020202020204" pitchFamily="34" charset="0"/>
            </a:endParaRPr>
          </a:p>
          <a:p>
            <a:r>
              <a:rPr lang="en-US" sz="1500" b="1" dirty="0">
                <a:latin typeface="Helvetica" panose="020B0604020202020204" pitchFamily="34" charset="0"/>
                <a:cs typeface="Helvetica" panose="020B0604020202020204" pitchFamily="34" charset="0"/>
              </a:rPr>
              <a:t>Exclusions:  </a:t>
            </a:r>
            <a:r>
              <a:rPr lang="en-US" sz="1500" dirty="0">
                <a:latin typeface="Helvetica" panose="020B0604020202020204" pitchFamily="34" charset="0"/>
                <a:cs typeface="Helvetica" panose="020B0604020202020204" pitchFamily="34" charset="0"/>
              </a:rPr>
              <a:t>Cannot be used to exempt services specifically taxed under Tax Admin Code § 3.356</a:t>
            </a:r>
          </a:p>
          <a:p>
            <a:pPr marL="285750" indent="-285750">
              <a:buFont typeface="Arial" panose="020B0604020202020204" pitchFamily="34" charset="0"/>
              <a:buChar char="•"/>
            </a:pPr>
            <a:r>
              <a:rPr lang="en-US" sz="1500" dirty="0">
                <a:latin typeface="Helvetica" panose="020B0604020202020204" pitchFamily="34" charset="0"/>
                <a:cs typeface="Helvetica" panose="020B0604020202020204" pitchFamily="34" charset="0"/>
              </a:rPr>
              <a:t>Lawn Maintenance, Landscaping, Pest control, Waste Removal</a:t>
            </a:r>
          </a:p>
          <a:p>
            <a:pPr marL="0" indent="0">
              <a:buNone/>
            </a:pPr>
            <a:endParaRPr lang="en-US" sz="1500" b="1" dirty="0">
              <a:latin typeface="Helvetica" panose="020B0604020202020204" pitchFamily="34" charset="0"/>
              <a:cs typeface="Helvetica" panose="020B0604020202020204" pitchFamily="34" charset="0"/>
            </a:endParaRPr>
          </a:p>
        </p:txBody>
      </p:sp>
      <p:sp>
        <p:nvSpPr>
          <p:cNvPr id="4" name="Title 3">
            <a:extLst>
              <a:ext uri="{FF2B5EF4-FFF2-40B4-BE49-F238E27FC236}">
                <a16:creationId xmlns:a16="http://schemas.microsoft.com/office/drawing/2014/main" id="{639E8B2B-D684-8840-AAB5-5EFB37EBC858}"/>
              </a:ext>
            </a:extLst>
          </p:cNvPr>
          <p:cNvSpPr>
            <a:spLocks noGrp="1"/>
          </p:cNvSpPr>
          <p:nvPr>
            <p:ph type="title"/>
          </p:nvPr>
        </p:nvSpPr>
        <p:spPr>
          <a:xfrm>
            <a:off x="457200" y="124699"/>
            <a:ext cx="8229600" cy="857250"/>
          </a:xfrm>
        </p:spPr>
        <p:txBody>
          <a:bodyPr/>
          <a:lstStyle/>
          <a:p>
            <a:r>
              <a:rPr lang="en-US" dirty="0"/>
              <a:t>Scheduled and Periodic Maintenance</a:t>
            </a:r>
          </a:p>
        </p:txBody>
      </p:sp>
      <p:sp>
        <p:nvSpPr>
          <p:cNvPr id="6" name="Content Placeholder 5">
            <a:extLst>
              <a:ext uri="{FF2B5EF4-FFF2-40B4-BE49-F238E27FC236}">
                <a16:creationId xmlns:a16="http://schemas.microsoft.com/office/drawing/2014/main" id="{6C30EC30-DF3C-7A61-98B3-C288A7FA37EA}"/>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3406783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109F37-4B31-EA4B-937E-279DA28C49A1}"/>
              </a:ext>
            </a:extLst>
          </p:cNvPr>
          <p:cNvSpPr>
            <a:spLocks noGrp="1"/>
          </p:cNvSpPr>
          <p:nvPr>
            <p:ph sz="half" idx="1"/>
          </p:nvPr>
        </p:nvSpPr>
        <p:spPr/>
        <p:txBody>
          <a:bodyPr vert="horz" lIns="91440" tIns="45720" rIns="91440" bIns="45720" rtlCol="0" anchor="t">
            <a:normAutofit/>
          </a:bodyPr>
          <a:lstStyle/>
          <a:p>
            <a:pPr marL="0" lvl="1" indent="0">
              <a:buNone/>
            </a:pPr>
            <a:r>
              <a:rPr lang="en-US" sz="1400" b="1" dirty="0">
                <a:solidFill>
                  <a:srgbClr val="00599B"/>
                </a:solidFill>
                <a:latin typeface="Helvetica" pitchFamily="2" charset="0"/>
              </a:rPr>
              <a:t>How does the exemption work?</a:t>
            </a:r>
          </a:p>
          <a:p>
            <a:pPr marL="342900" lvl="1"/>
            <a:endParaRPr lang="en-US" sz="1400" dirty="0">
              <a:solidFill>
                <a:schemeClr val="bg2">
                  <a:lumMod val="25000"/>
                </a:schemeClr>
              </a:solidFill>
              <a:latin typeface="Helvetica" pitchFamily="2" charset="0"/>
            </a:endParaRPr>
          </a:p>
          <a:p>
            <a:pPr lvl="1"/>
            <a:r>
              <a:rPr lang="en-US" sz="1400" dirty="0">
                <a:latin typeface="Helvetica" panose="020B0604020202020204" pitchFamily="34" charset="0"/>
                <a:cs typeface="Helvetica" panose="020B0604020202020204" pitchFamily="34" charset="0"/>
              </a:rPr>
              <a:t>Repairs to real property are deemed taxable in Texas. A repair is to mend or bring back real property that was broken, damaged or defective to its original working order.</a:t>
            </a:r>
          </a:p>
          <a:p>
            <a:endParaRPr lang="en-US" sz="1400" dirty="0">
              <a:latin typeface="Helvetica" panose="020B0604020202020204" pitchFamily="34" charset="0"/>
              <a:cs typeface="Helvetica" panose="020B0604020202020204" pitchFamily="34" charset="0"/>
            </a:endParaRPr>
          </a:p>
          <a:p>
            <a:pPr lvl="1"/>
            <a:r>
              <a:rPr lang="en-US" sz="1400" dirty="0">
                <a:latin typeface="Helvetica" panose="020B0604020202020204" pitchFamily="34" charset="0"/>
                <a:cs typeface="Helvetica" panose="020B0604020202020204" pitchFamily="34" charset="0"/>
              </a:rPr>
              <a:t>Work done to “prevent” real property from becoming defective or in decline is excluded from the definition of repair.</a:t>
            </a:r>
          </a:p>
          <a:p>
            <a:endParaRPr lang="en-US" sz="1400" b="1" dirty="0">
              <a:latin typeface="Helvetica" panose="020B0604020202020204" pitchFamily="34" charset="0"/>
              <a:cs typeface="Helvetica" panose="020B0604020202020204" pitchFamily="34" charset="0"/>
            </a:endParaRPr>
          </a:p>
          <a:p>
            <a:r>
              <a:rPr lang="en-US" sz="1400" b="1" dirty="0">
                <a:latin typeface="Helvetica" panose="020B0604020202020204" pitchFamily="34" charset="0"/>
                <a:cs typeface="Helvetica" panose="020B0604020202020204" pitchFamily="34" charset="0"/>
              </a:rPr>
              <a:t>Examples of exempt scheduled and periodic maintenance:</a:t>
            </a:r>
          </a:p>
          <a:p>
            <a:endParaRPr lang="en-US" sz="1400" b="1" dirty="0">
              <a:latin typeface="Helvetica" panose="020B0604020202020204" pitchFamily="34" charset="0"/>
              <a:cs typeface="Helvetica" panose="020B0604020202020204" pitchFamily="34" charset="0"/>
            </a:endParaRPr>
          </a:p>
          <a:p>
            <a:pPr marL="685800" lvl="1"/>
            <a:r>
              <a:rPr lang="en-US" sz="1400" dirty="0">
                <a:latin typeface="Helvetica" panose="020B0604020202020204" pitchFamily="34" charset="0"/>
                <a:cs typeface="Helvetica" panose="020B0604020202020204" pitchFamily="34" charset="0"/>
              </a:rPr>
              <a:t>Scheduled HVAC maintenance, lighting services, painting and/or antimicrobial recoating, parking lot restriping</a:t>
            </a:r>
          </a:p>
          <a:p>
            <a:pPr marL="285750" indent="-285750">
              <a:buFont typeface="Arial" panose="020B0604020202020204" pitchFamily="34" charset="0"/>
              <a:buChar char="•"/>
            </a:pPr>
            <a:endParaRPr lang="en-US" sz="1500" dirty="0">
              <a:latin typeface="Helvetica" panose="020B0604020202020204" pitchFamily="34" charset="0"/>
              <a:cs typeface="Helvetica" panose="020B0604020202020204" pitchFamily="34" charset="0"/>
            </a:endParaRPr>
          </a:p>
        </p:txBody>
      </p:sp>
      <p:sp>
        <p:nvSpPr>
          <p:cNvPr id="4" name="Title 3">
            <a:extLst>
              <a:ext uri="{FF2B5EF4-FFF2-40B4-BE49-F238E27FC236}">
                <a16:creationId xmlns:a16="http://schemas.microsoft.com/office/drawing/2014/main" id="{639E8B2B-D684-8840-AAB5-5EFB37EBC858}"/>
              </a:ext>
            </a:extLst>
          </p:cNvPr>
          <p:cNvSpPr>
            <a:spLocks noGrp="1"/>
          </p:cNvSpPr>
          <p:nvPr>
            <p:ph type="title"/>
          </p:nvPr>
        </p:nvSpPr>
        <p:spPr>
          <a:xfrm>
            <a:off x="450112" y="124699"/>
            <a:ext cx="8229600" cy="857250"/>
          </a:xfrm>
        </p:spPr>
        <p:txBody>
          <a:bodyPr>
            <a:normAutofit fontScale="90000"/>
          </a:bodyPr>
          <a:lstStyle/>
          <a:p>
            <a:r>
              <a:rPr lang="en-US" dirty="0"/>
              <a:t>Scheduled and Periodic Maintenance, cont.</a:t>
            </a:r>
          </a:p>
        </p:txBody>
      </p:sp>
      <p:sp>
        <p:nvSpPr>
          <p:cNvPr id="5" name="Content Placeholder 2">
            <a:extLst>
              <a:ext uri="{FF2B5EF4-FFF2-40B4-BE49-F238E27FC236}">
                <a16:creationId xmlns:a16="http://schemas.microsoft.com/office/drawing/2014/main" id="{59093AED-7A8B-8B67-C16C-F01DE39EC477}"/>
              </a:ext>
            </a:extLst>
          </p:cNvPr>
          <p:cNvSpPr>
            <a:spLocks noGrp="1"/>
          </p:cNvSpPr>
          <p:nvPr>
            <p:ph sz="quarter" idx="10"/>
          </p:nvPr>
        </p:nvSpPr>
        <p:spPr>
          <a:xfrm>
            <a:off x="457200" y="837565"/>
            <a:ext cx="8229600" cy="338456"/>
          </a:xfrm>
        </p:spPr>
        <p:txBody>
          <a:bodyPr/>
          <a:lstStyle/>
          <a:p>
            <a:endParaRPr lang="en-US" dirty="0"/>
          </a:p>
        </p:txBody>
      </p:sp>
    </p:spTree>
    <p:extLst>
      <p:ext uri="{BB962C8B-B14F-4D97-AF65-F5344CB8AC3E}">
        <p14:creationId xmlns:p14="http://schemas.microsoft.com/office/powerpoint/2010/main" val="3452634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46EDE5-6FC5-824E-9F44-F022997BFE4C}"/>
              </a:ext>
            </a:extLst>
          </p:cNvPr>
          <p:cNvSpPr>
            <a:spLocks noGrp="1"/>
          </p:cNvSpPr>
          <p:nvPr>
            <p:ph sz="quarter" idx="10"/>
          </p:nvPr>
        </p:nvSpPr>
        <p:spPr/>
        <p:txBody>
          <a:bodyPr/>
          <a:lstStyle/>
          <a:p>
            <a:r>
              <a:rPr lang="en-US" dirty="0"/>
              <a:t>Advantages and Disadvantages</a:t>
            </a:r>
          </a:p>
        </p:txBody>
      </p:sp>
      <p:sp>
        <p:nvSpPr>
          <p:cNvPr id="3" name="Title 2">
            <a:extLst>
              <a:ext uri="{FF2B5EF4-FFF2-40B4-BE49-F238E27FC236}">
                <a16:creationId xmlns:a16="http://schemas.microsoft.com/office/drawing/2014/main" id="{12333063-774E-D64F-A41A-85AA488BD579}"/>
              </a:ext>
            </a:extLst>
          </p:cNvPr>
          <p:cNvSpPr>
            <a:spLocks noGrp="1"/>
          </p:cNvSpPr>
          <p:nvPr>
            <p:ph type="title"/>
          </p:nvPr>
        </p:nvSpPr>
        <p:spPr/>
        <p:txBody>
          <a:bodyPr>
            <a:normAutofit/>
          </a:bodyPr>
          <a:lstStyle/>
          <a:p>
            <a:r>
              <a:rPr lang="en-US" dirty="0"/>
              <a:t>Dispute Resolution Options:</a:t>
            </a:r>
          </a:p>
        </p:txBody>
      </p:sp>
    </p:spTree>
    <p:extLst>
      <p:ext uri="{BB962C8B-B14F-4D97-AF65-F5344CB8AC3E}">
        <p14:creationId xmlns:p14="http://schemas.microsoft.com/office/powerpoint/2010/main" val="3111893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109F37-4B31-EA4B-937E-279DA28C49A1}"/>
              </a:ext>
            </a:extLst>
          </p:cNvPr>
          <p:cNvSpPr>
            <a:spLocks noGrp="1"/>
          </p:cNvSpPr>
          <p:nvPr>
            <p:ph sz="half" idx="1"/>
          </p:nvPr>
        </p:nvSpPr>
        <p:spPr/>
        <p:txBody>
          <a:bodyPr vert="horz" lIns="91440" tIns="45720" rIns="91440" bIns="45720" rtlCol="0" anchor="t">
            <a:normAutofit fontScale="92500" lnSpcReduction="10000"/>
          </a:bodyPr>
          <a:lstStyle/>
          <a:p>
            <a:pPr marL="0" lvl="1" indent="0">
              <a:buNone/>
            </a:pPr>
            <a:r>
              <a:rPr lang="en-US" sz="1500" b="1" dirty="0">
                <a:solidFill>
                  <a:srgbClr val="2F4E8C"/>
                </a:solidFill>
                <a:latin typeface="Helvetica" pitchFamily="2" charset="0"/>
              </a:rPr>
              <a:t>Reconciliation Conference</a:t>
            </a:r>
          </a:p>
          <a:p>
            <a:pPr marL="342900" lvl="1"/>
            <a:endParaRPr lang="en-US" sz="1500" dirty="0">
              <a:solidFill>
                <a:schemeClr val="bg2">
                  <a:lumMod val="25000"/>
                </a:schemeClr>
              </a:solidFill>
              <a:latin typeface="Helvetica" pitchFamily="2" charset="0"/>
            </a:endParaRPr>
          </a:p>
          <a:p>
            <a:r>
              <a:rPr lang="en-US" sz="1500" dirty="0">
                <a:latin typeface="Helvetica" panose="020B0604020202020204" pitchFamily="34" charset="0"/>
                <a:cs typeface="Helvetica" panose="020B0604020202020204" pitchFamily="34" charset="0"/>
              </a:rPr>
              <a:t>Informal meeting with audit supervisor and/or office manager.</a:t>
            </a:r>
          </a:p>
          <a:p>
            <a:endParaRPr lang="en-US" sz="1500" b="1" dirty="0">
              <a:latin typeface="Helvetica" panose="020B0604020202020204" pitchFamily="34" charset="0"/>
              <a:cs typeface="Helvetica" panose="020B0604020202020204" pitchFamily="34" charset="0"/>
            </a:endParaRPr>
          </a:p>
          <a:p>
            <a:pPr marL="0" indent="0">
              <a:buNone/>
            </a:pPr>
            <a:r>
              <a:rPr lang="en-US" sz="1500" b="1" dirty="0">
                <a:latin typeface="Helvetica" panose="020B0604020202020204" pitchFamily="34" charset="0"/>
                <a:cs typeface="Helvetica" panose="020B0604020202020204" pitchFamily="34" charset="0"/>
              </a:rPr>
              <a:t>Advantages:  </a:t>
            </a:r>
            <a:r>
              <a:rPr lang="en-US" sz="1500" dirty="0">
                <a:latin typeface="Helvetica" panose="020B0604020202020204" pitchFamily="34" charset="0"/>
                <a:cs typeface="Helvetica" panose="020B0604020202020204" pitchFamily="34" charset="0"/>
              </a:rPr>
              <a:t>Least expensive and timing consuming option.</a:t>
            </a:r>
          </a:p>
          <a:p>
            <a:endParaRPr lang="en-US" sz="1500" dirty="0">
              <a:latin typeface="Helvetica" panose="020B0604020202020204" pitchFamily="34" charset="0"/>
              <a:cs typeface="Helvetica" panose="020B0604020202020204" pitchFamily="34" charset="0"/>
            </a:endParaRPr>
          </a:p>
          <a:p>
            <a:pPr marL="0" indent="0">
              <a:buNone/>
            </a:pPr>
            <a:r>
              <a:rPr lang="en-US" sz="1500" b="1" dirty="0">
                <a:latin typeface="Helvetica" panose="020B0604020202020204" pitchFamily="34" charset="0"/>
                <a:cs typeface="Helvetica" panose="020B0604020202020204" pitchFamily="34" charset="0"/>
              </a:rPr>
              <a:t>Disadvantages:  </a:t>
            </a:r>
            <a:r>
              <a:rPr lang="en-US" sz="1500" dirty="0">
                <a:latin typeface="Helvetica" panose="020B0604020202020204" pitchFamily="34" charset="0"/>
                <a:cs typeface="Helvetica" panose="020B0604020202020204" pitchFamily="34" charset="0"/>
              </a:rPr>
              <a:t>Supervisors and managers rarely contradict auditor findings.</a:t>
            </a:r>
          </a:p>
          <a:p>
            <a:endParaRPr lang="en-US" sz="1500" dirty="0">
              <a:latin typeface="Helvetica" panose="020B0604020202020204" pitchFamily="34" charset="0"/>
              <a:cs typeface="Helvetica" panose="020B0604020202020204" pitchFamily="34" charset="0"/>
            </a:endParaRPr>
          </a:p>
          <a:p>
            <a:r>
              <a:rPr lang="en-US" sz="1500" b="1" dirty="0">
                <a:latin typeface="Helvetica" panose="020B0604020202020204" pitchFamily="34" charset="0"/>
                <a:cs typeface="Helvetica" panose="020B0604020202020204" pitchFamily="34" charset="0"/>
              </a:rPr>
              <a:t>When to use:  </a:t>
            </a:r>
            <a:r>
              <a:rPr lang="en-US" sz="1500" dirty="0">
                <a:latin typeface="Helvetica" panose="020B0604020202020204" pitchFamily="34" charset="0"/>
                <a:cs typeface="Helvetica" panose="020B0604020202020204" pitchFamily="34" charset="0"/>
              </a:rPr>
              <a:t>Best for resolving issues related to anemic or missing documentation.  Primarily when dealing with missing invoices and/or supporting documentation.</a:t>
            </a:r>
          </a:p>
          <a:p>
            <a:endParaRPr lang="en-US" sz="1500" dirty="0">
              <a:latin typeface="Helvetica" panose="020B0604020202020204" pitchFamily="34" charset="0"/>
              <a:cs typeface="Helvetica" panose="020B0604020202020204" pitchFamily="34" charset="0"/>
            </a:endParaRPr>
          </a:p>
          <a:p>
            <a:r>
              <a:rPr lang="en-US" sz="1500" i="1" dirty="0">
                <a:solidFill>
                  <a:srgbClr val="2F4E8C"/>
                </a:solidFill>
                <a:latin typeface="Helvetica" panose="020B0604020202020204" pitchFamily="34" charset="0"/>
                <a:cs typeface="Helvetica" panose="020B0604020202020204" pitchFamily="34" charset="0"/>
              </a:rPr>
              <a:t>Audit supervisors and audit office managers typically exercise more discretion than field auditors in order to prevent disagreed audits from escalating to hearings.</a:t>
            </a:r>
          </a:p>
          <a:p>
            <a:pPr lvl="0"/>
            <a:endParaRPr lang="en-US" dirty="0"/>
          </a:p>
        </p:txBody>
      </p:sp>
      <p:sp>
        <p:nvSpPr>
          <p:cNvPr id="4" name="Title 3">
            <a:extLst>
              <a:ext uri="{FF2B5EF4-FFF2-40B4-BE49-F238E27FC236}">
                <a16:creationId xmlns:a16="http://schemas.microsoft.com/office/drawing/2014/main" id="{639E8B2B-D684-8840-AAB5-5EFB37EBC858}"/>
              </a:ext>
            </a:extLst>
          </p:cNvPr>
          <p:cNvSpPr>
            <a:spLocks noGrp="1"/>
          </p:cNvSpPr>
          <p:nvPr>
            <p:ph type="title"/>
          </p:nvPr>
        </p:nvSpPr>
        <p:spPr>
          <a:xfrm>
            <a:off x="457200" y="124699"/>
            <a:ext cx="8229600" cy="857250"/>
          </a:xfrm>
        </p:spPr>
        <p:txBody>
          <a:bodyPr/>
          <a:lstStyle/>
          <a:p>
            <a:r>
              <a:rPr lang="en-US" dirty="0"/>
              <a:t>Dispute Resolution Options</a:t>
            </a:r>
          </a:p>
        </p:txBody>
      </p:sp>
    </p:spTree>
    <p:extLst>
      <p:ext uri="{BB962C8B-B14F-4D97-AF65-F5344CB8AC3E}">
        <p14:creationId xmlns:p14="http://schemas.microsoft.com/office/powerpoint/2010/main" val="2715103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109F37-4B31-EA4B-937E-279DA28C49A1}"/>
              </a:ext>
            </a:extLst>
          </p:cNvPr>
          <p:cNvSpPr>
            <a:spLocks noGrp="1"/>
          </p:cNvSpPr>
          <p:nvPr>
            <p:ph sz="half" idx="1"/>
          </p:nvPr>
        </p:nvSpPr>
        <p:spPr/>
        <p:txBody>
          <a:bodyPr vert="horz" lIns="91440" tIns="45720" rIns="91440" bIns="45720" rtlCol="0" anchor="t">
            <a:normAutofit fontScale="92500" lnSpcReduction="20000"/>
          </a:bodyPr>
          <a:lstStyle/>
          <a:p>
            <a:pPr marL="0" lvl="1" indent="0">
              <a:buNone/>
            </a:pPr>
            <a:r>
              <a:rPr lang="en-US" sz="1500" b="1" dirty="0">
                <a:solidFill>
                  <a:srgbClr val="2F4E8C"/>
                </a:solidFill>
                <a:latin typeface="Helvetica" pitchFamily="2" charset="0"/>
              </a:rPr>
              <a:t>Independent Audit Review Conference  (aka “IARC”)</a:t>
            </a:r>
          </a:p>
          <a:p>
            <a:pPr marL="342900" lvl="1"/>
            <a:endParaRPr lang="en-US" sz="1500" dirty="0">
              <a:solidFill>
                <a:schemeClr val="bg2">
                  <a:lumMod val="25000"/>
                </a:schemeClr>
              </a:solidFill>
              <a:latin typeface="Helvetica" pitchFamily="2" charset="0"/>
            </a:endParaRPr>
          </a:p>
          <a:p>
            <a:r>
              <a:rPr lang="en-US" sz="1500" dirty="0">
                <a:latin typeface="Helvetica" panose="020B0604020202020204" pitchFamily="34" charset="0"/>
                <a:cs typeface="Helvetica" panose="020B0604020202020204" pitchFamily="34" charset="0"/>
              </a:rPr>
              <a:t>Conference between Comptroller-appointed Independent Audit Reviewer (“Reviewer”), audit office personnel and taxpayer.  The Reviewer is a seasoned Comptroller employee with deep knowledge of tax policies, procedures and issues; however, they are not part of the audit division.</a:t>
            </a:r>
          </a:p>
          <a:p>
            <a:endParaRPr lang="en-US" sz="1500" b="1" dirty="0">
              <a:latin typeface="Helvetica" panose="020B0604020202020204" pitchFamily="34" charset="0"/>
              <a:cs typeface="Helvetica" panose="020B0604020202020204" pitchFamily="34" charset="0"/>
            </a:endParaRPr>
          </a:p>
          <a:p>
            <a:r>
              <a:rPr lang="en-US" sz="1500" b="1" dirty="0">
                <a:latin typeface="Helvetica" panose="020B0604020202020204" pitchFamily="34" charset="0"/>
                <a:cs typeface="Helvetica" panose="020B0604020202020204" pitchFamily="34" charset="0"/>
              </a:rPr>
              <a:t>Advantages:  </a:t>
            </a:r>
            <a:r>
              <a:rPr lang="en-US" sz="1500" dirty="0">
                <a:latin typeface="Helvetica" panose="020B0604020202020204" pitchFamily="34" charset="0"/>
                <a:cs typeface="Helvetica" panose="020B0604020202020204" pitchFamily="34" charset="0"/>
              </a:rPr>
              <a:t>Inexpensive compared to more formal resolution options.  Offers more discretion for resolution of certain types of issues including taxability issues, sampling issues, accounting disputes and potential waiver penalty and interest.</a:t>
            </a:r>
          </a:p>
          <a:p>
            <a:endParaRPr lang="en-US" sz="1500" dirty="0">
              <a:latin typeface="Helvetica" panose="020B0604020202020204" pitchFamily="34" charset="0"/>
              <a:cs typeface="Helvetica" panose="020B0604020202020204" pitchFamily="34" charset="0"/>
            </a:endParaRPr>
          </a:p>
          <a:p>
            <a:r>
              <a:rPr lang="en-US" sz="1500" b="1" dirty="0">
                <a:latin typeface="Helvetica" panose="020B0604020202020204" pitchFamily="34" charset="0"/>
                <a:cs typeface="Helvetica" panose="020B0604020202020204" pitchFamily="34" charset="0"/>
              </a:rPr>
              <a:t>Disadvantages:  </a:t>
            </a:r>
            <a:r>
              <a:rPr lang="en-US" sz="1500" dirty="0">
                <a:latin typeface="Helvetica" panose="020B0604020202020204" pitchFamily="34" charset="0"/>
                <a:cs typeface="Helvetica" panose="020B0604020202020204" pitchFamily="34" charset="0"/>
              </a:rPr>
              <a:t>Reviewers are former auditors. Somewhat duplicative as Reviewer may request additional information and/or rework the audit.  </a:t>
            </a:r>
          </a:p>
          <a:p>
            <a:endParaRPr lang="en-US" sz="1500" dirty="0">
              <a:latin typeface="Helvetica" panose="020B0604020202020204" pitchFamily="34" charset="0"/>
              <a:cs typeface="Helvetica" panose="020B0604020202020204" pitchFamily="34" charset="0"/>
            </a:endParaRPr>
          </a:p>
          <a:p>
            <a:r>
              <a:rPr lang="en-US" sz="1500" b="1" dirty="0">
                <a:latin typeface="Helvetica" panose="020B0604020202020204" pitchFamily="34" charset="0"/>
                <a:cs typeface="Helvetica" panose="020B0604020202020204" pitchFamily="34" charset="0"/>
              </a:rPr>
              <a:t>When to use: </a:t>
            </a:r>
            <a:r>
              <a:rPr lang="en-US" sz="1500" dirty="0">
                <a:latin typeface="Helvetica" panose="020B0604020202020204" pitchFamily="34" charset="0"/>
                <a:cs typeface="Helvetica" panose="020B0604020202020204" pitchFamily="34" charset="0"/>
              </a:rPr>
              <a:t>After reconciliation conference and before hearings discussions. Effective when requesting taxability penalty and interest waiver.</a:t>
            </a:r>
          </a:p>
          <a:p>
            <a:endParaRPr lang="en-US" dirty="0">
              <a:latin typeface="Arial"/>
              <a:cs typeface="Arial"/>
            </a:endParaRPr>
          </a:p>
        </p:txBody>
      </p:sp>
      <p:sp>
        <p:nvSpPr>
          <p:cNvPr id="4" name="Title 3">
            <a:extLst>
              <a:ext uri="{FF2B5EF4-FFF2-40B4-BE49-F238E27FC236}">
                <a16:creationId xmlns:a16="http://schemas.microsoft.com/office/drawing/2014/main" id="{639E8B2B-D684-8840-AAB5-5EFB37EBC858}"/>
              </a:ext>
            </a:extLst>
          </p:cNvPr>
          <p:cNvSpPr>
            <a:spLocks noGrp="1"/>
          </p:cNvSpPr>
          <p:nvPr>
            <p:ph type="title"/>
          </p:nvPr>
        </p:nvSpPr>
        <p:spPr>
          <a:xfrm>
            <a:off x="457200" y="124699"/>
            <a:ext cx="8229600" cy="857250"/>
          </a:xfrm>
        </p:spPr>
        <p:txBody>
          <a:bodyPr/>
          <a:lstStyle/>
          <a:p>
            <a:r>
              <a:rPr lang="en-US" dirty="0"/>
              <a:t>Dispute Resolution Options, cont.</a:t>
            </a:r>
          </a:p>
        </p:txBody>
      </p:sp>
    </p:spTree>
    <p:extLst>
      <p:ext uri="{BB962C8B-B14F-4D97-AF65-F5344CB8AC3E}">
        <p14:creationId xmlns:p14="http://schemas.microsoft.com/office/powerpoint/2010/main" val="3613762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109F37-4B31-EA4B-937E-279DA28C49A1}"/>
              </a:ext>
            </a:extLst>
          </p:cNvPr>
          <p:cNvSpPr>
            <a:spLocks noGrp="1"/>
          </p:cNvSpPr>
          <p:nvPr>
            <p:ph sz="half" idx="1"/>
          </p:nvPr>
        </p:nvSpPr>
        <p:spPr/>
        <p:txBody>
          <a:bodyPr vert="horz" lIns="91440" tIns="45720" rIns="91440" bIns="45720" rtlCol="0" anchor="t">
            <a:normAutofit fontScale="92500" lnSpcReduction="20000"/>
          </a:bodyPr>
          <a:lstStyle/>
          <a:p>
            <a:pPr marL="0" lvl="1" indent="0">
              <a:buNone/>
            </a:pPr>
            <a:r>
              <a:rPr lang="en-US" sz="1500" b="1" dirty="0">
                <a:solidFill>
                  <a:srgbClr val="2F4E8C"/>
                </a:solidFill>
                <a:latin typeface="Helvetica" pitchFamily="2" charset="0"/>
              </a:rPr>
              <a:t>Offer in Compromise</a:t>
            </a:r>
          </a:p>
          <a:p>
            <a:pPr marL="342900" lvl="1"/>
            <a:endParaRPr lang="en-US" sz="1500" dirty="0">
              <a:solidFill>
                <a:schemeClr val="bg2">
                  <a:lumMod val="25000"/>
                </a:schemeClr>
              </a:solidFill>
              <a:latin typeface="Helvetica" pitchFamily="2" charset="0"/>
            </a:endParaRPr>
          </a:p>
          <a:p>
            <a:pPr marL="0" indent="0">
              <a:buNone/>
            </a:pPr>
            <a:r>
              <a:rPr lang="en-US" sz="1500" dirty="0">
                <a:latin typeface="Helvetica" panose="020B0604020202020204" pitchFamily="34" charset="0"/>
                <a:cs typeface="Helvetica" panose="020B0604020202020204" pitchFamily="34" charset="0"/>
              </a:rPr>
              <a:t>“Settlement offer” discussed and negotiated with a Comptroller’s Settlement Officer. Taxpayer may not immediately request a settlement offer.  Typically, must follow the “exhaustion doctrine” prior to settlement discussions.</a:t>
            </a:r>
          </a:p>
          <a:p>
            <a:endParaRPr lang="en-US" sz="1500" b="1" dirty="0">
              <a:latin typeface="Helvetica" panose="020B0604020202020204" pitchFamily="34" charset="0"/>
              <a:cs typeface="Helvetica" panose="020B0604020202020204" pitchFamily="34" charset="0"/>
            </a:endParaRPr>
          </a:p>
          <a:p>
            <a:r>
              <a:rPr lang="en-US" sz="1500" b="1" dirty="0">
                <a:latin typeface="Helvetica" panose="020B0604020202020204" pitchFamily="34" charset="0"/>
                <a:cs typeface="Helvetica" panose="020B0604020202020204" pitchFamily="34" charset="0"/>
              </a:rPr>
              <a:t>Advantages:  </a:t>
            </a:r>
            <a:r>
              <a:rPr lang="en-US" sz="1500" dirty="0">
                <a:latin typeface="Helvetica" panose="020B0604020202020204" pitchFamily="34" charset="0"/>
                <a:cs typeface="Helvetica" panose="020B0604020202020204" pitchFamily="34" charset="0"/>
              </a:rPr>
              <a:t>May allow for acceptable resolution without the time and expense of an administrative hearing.</a:t>
            </a:r>
          </a:p>
          <a:p>
            <a:endParaRPr lang="en-US" sz="1500" dirty="0">
              <a:latin typeface="Helvetica" panose="020B0604020202020204" pitchFamily="34" charset="0"/>
              <a:cs typeface="Helvetica" panose="020B0604020202020204" pitchFamily="34" charset="0"/>
            </a:endParaRPr>
          </a:p>
          <a:p>
            <a:r>
              <a:rPr lang="en-US" sz="1500" b="1" dirty="0">
                <a:latin typeface="Helvetica" panose="020B0604020202020204" pitchFamily="34" charset="0"/>
                <a:cs typeface="Helvetica" panose="020B0604020202020204" pitchFamily="34" charset="0"/>
              </a:rPr>
              <a:t>Disadvantages:  </a:t>
            </a:r>
            <a:r>
              <a:rPr lang="en-US" sz="1500" dirty="0">
                <a:latin typeface="Helvetica" panose="020B0604020202020204" pitchFamily="34" charset="0"/>
                <a:cs typeface="Helvetica" panose="020B0604020202020204" pitchFamily="34" charset="0"/>
              </a:rPr>
              <a:t>Typically, only settles prior periods. Decisions or compromises may not be used for prospective determinations.  </a:t>
            </a:r>
          </a:p>
          <a:p>
            <a:pPr marL="0" indent="0">
              <a:buNone/>
            </a:pPr>
            <a:endParaRPr lang="en-US" sz="1500" dirty="0">
              <a:latin typeface="Helvetica" panose="020B0604020202020204" pitchFamily="34" charset="0"/>
              <a:cs typeface="Helvetica" panose="020B0604020202020204" pitchFamily="34" charset="0"/>
            </a:endParaRPr>
          </a:p>
          <a:p>
            <a:r>
              <a:rPr lang="en-US" sz="1500" b="1" dirty="0">
                <a:latin typeface="Helvetica" panose="020B0604020202020204" pitchFamily="34" charset="0"/>
                <a:cs typeface="Helvetica" panose="020B0604020202020204" pitchFamily="34" charset="0"/>
              </a:rPr>
              <a:t>When to use:  </a:t>
            </a:r>
            <a:r>
              <a:rPr lang="en-US" sz="1500" dirty="0">
                <a:latin typeface="Helvetica" panose="020B0604020202020204" pitchFamily="34" charset="0"/>
                <a:cs typeface="Helvetica" panose="020B0604020202020204" pitchFamily="34" charset="0"/>
              </a:rPr>
              <a:t>Must file “Petition for Redetermination” as though you are going to hearings first. May request Offer in Compromise with CSO after your case has been referred to hearings.</a:t>
            </a:r>
          </a:p>
          <a:p>
            <a:endParaRPr lang="en-US" dirty="0">
              <a:latin typeface="Arial"/>
              <a:cs typeface="Arial"/>
            </a:endParaRPr>
          </a:p>
        </p:txBody>
      </p:sp>
      <p:sp>
        <p:nvSpPr>
          <p:cNvPr id="4" name="Title 3">
            <a:extLst>
              <a:ext uri="{FF2B5EF4-FFF2-40B4-BE49-F238E27FC236}">
                <a16:creationId xmlns:a16="http://schemas.microsoft.com/office/drawing/2014/main" id="{639E8B2B-D684-8840-AAB5-5EFB37EBC858}"/>
              </a:ext>
            </a:extLst>
          </p:cNvPr>
          <p:cNvSpPr>
            <a:spLocks noGrp="1"/>
          </p:cNvSpPr>
          <p:nvPr>
            <p:ph type="title"/>
          </p:nvPr>
        </p:nvSpPr>
        <p:spPr>
          <a:xfrm>
            <a:off x="457200" y="124699"/>
            <a:ext cx="8229600" cy="857250"/>
          </a:xfrm>
        </p:spPr>
        <p:txBody>
          <a:bodyPr/>
          <a:lstStyle/>
          <a:p>
            <a:r>
              <a:rPr lang="en-US" dirty="0"/>
              <a:t>Dispute Resolution Options, cont.</a:t>
            </a:r>
          </a:p>
        </p:txBody>
      </p:sp>
    </p:spTree>
    <p:extLst>
      <p:ext uri="{BB962C8B-B14F-4D97-AF65-F5344CB8AC3E}">
        <p14:creationId xmlns:p14="http://schemas.microsoft.com/office/powerpoint/2010/main" val="3202082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333063-774E-D64F-A41A-85AA488BD579}"/>
              </a:ext>
            </a:extLst>
          </p:cNvPr>
          <p:cNvSpPr>
            <a:spLocks noGrp="1"/>
          </p:cNvSpPr>
          <p:nvPr>
            <p:ph type="title"/>
          </p:nvPr>
        </p:nvSpPr>
        <p:spPr/>
        <p:txBody>
          <a:bodyPr>
            <a:normAutofit/>
          </a:bodyPr>
          <a:lstStyle/>
          <a:p>
            <a:r>
              <a:rPr lang="en-US" dirty="0"/>
              <a:t>Questions?</a:t>
            </a:r>
          </a:p>
        </p:txBody>
      </p:sp>
    </p:spTree>
    <p:extLst>
      <p:ext uri="{BB962C8B-B14F-4D97-AF65-F5344CB8AC3E}">
        <p14:creationId xmlns:p14="http://schemas.microsoft.com/office/powerpoint/2010/main" val="1713081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6039E2-D81D-268C-47C1-662E9587024E}"/>
              </a:ext>
            </a:extLst>
          </p:cNvPr>
          <p:cNvSpPr>
            <a:spLocks noGrp="1"/>
          </p:cNvSpPr>
          <p:nvPr>
            <p:ph sz="half" idx="1"/>
          </p:nvPr>
        </p:nvSpPr>
        <p:spPr/>
        <p:txBody>
          <a:bodyPr/>
          <a:lstStyle/>
          <a:p>
            <a:r>
              <a:rPr lang="en-US" sz="1600" dirty="0">
                <a:latin typeface="Helvetica" pitchFamily="2" charset="0"/>
              </a:rPr>
              <a:t>Discuss and understand emerging nexus traps used by state enforcement agencies</a:t>
            </a:r>
          </a:p>
          <a:p>
            <a:endParaRPr lang="en-US" sz="1600" dirty="0">
              <a:latin typeface="Helvetica" pitchFamily="2" charset="0"/>
            </a:endParaRPr>
          </a:p>
          <a:p>
            <a:r>
              <a:rPr lang="en-US" sz="1600" dirty="0">
                <a:latin typeface="Helvetica" pitchFamily="2" charset="0"/>
              </a:rPr>
              <a:t>Identify common tactics used by state auditors and discuss strategies on how to avoid them.</a:t>
            </a:r>
          </a:p>
          <a:p>
            <a:endParaRPr lang="en-US" sz="1600" dirty="0">
              <a:latin typeface="Helvetica" pitchFamily="2" charset="0"/>
            </a:endParaRPr>
          </a:p>
          <a:p>
            <a:r>
              <a:rPr lang="en-US" sz="1600" dirty="0">
                <a:latin typeface="Helvetica" pitchFamily="2" charset="0"/>
              </a:rPr>
              <a:t>Identify and understand how to utilize common exemptions in uncommon situations to legally minimize sales and use tax liability.</a:t>
            </a:r>
          </a:p>
          <a:p>
            <a:endParaRPr lang="en-US" sz="1600" dirty="0">
              <a:latin typeface="Helvetica" pitchFamily="2" charset="0"/>
            </a:endParaRPr>
          </a:p>
          <a:p>
            <a:r>
              <a:rPr lang="en-US" sz="1600" dirty="0">
                <a:latin typeface="Helvetica" pitchFamily="2" charset="0"/>
              </a:rPr>
              <a:t>Discuss various dispute resolution options and understand the advantages and disadvantages of each.</a:t>
            </a:r>
          </a:p>
          <a:p>
            <a:pPr marL="0" indent="0">
              <a:buNone/>
            </a:pPr>
            <a:endParaRPr lang="en-US" dirty="0"/>
          </a:p>
        </p:txBody>
      </p:sp>
      <p:sp>
        <p:nvSpPr>
          <p:cNvPr id="3" name="Content Placeholder 2">
            <a:extLst>
              <a:ext uri="{FF2B5EF4-FFF2-40B4-BE49-F238E27FC236}">
                <a16:creationId xmlns:a16="http://schemas.microsoft.com/office/drawing/2014/main" id="{1C65B7A1-24F0-E67A-D9B0-59113E273A04}"/>
              </a:ext>
            </a:extLst>
          </p:cNvPr>
          <p:cNvSpPr>
            <a:spLocks noGrp="1"/>
          </p:cNvSpPr>
          <p:nvPr>
            <p:ph sz="quarter" idx="10"/>
          </p:nvPr>
        </p:nvSpPr>
        <p:spPr/>
        <p:txBody>
          <a:bodyPr/>
          <a:lstStyle/>
          <a:p>
            <a:endParaRPr lang="en-US" dirty="0"/>
          </a:p>
        </p:txBody>
      </p:sp>
      <p:sp>
        <p:nvSpPr>
          <p:cNvPr id="4" name="Title 3">
            <a:extLst>
              <a:ext uri="{FF2B5EF4-FFF2-40B4-BE49-F238E27FC236}">
                <a16:creationId xmlns:a16="http://schemas.microsoft.com/office/drawing/2014/main" id="{E812E7CB-65EE-FB1E-597A-0A8A2CE7B908}"/>
              </a:ext>
            </a:extLst>
          </p:cNvPr>
          <p:cNvSpPr>
            <a:spLocks noGrp="1"/>
          </p:cNvSpPr>
          <p:nvPr>
            <p:ph type="title"/>
          </p:nvPr>
        </p:nvSpPr>
        <p:spPr/>
        <p:txBody>
          <a:bodyPr/>
          <a:lstStyle/>
          <a:p>
            <a:r>
              <a:rPr lang="en-US" dirty="0"/>
              <a:t>Learning Objectives</a:t>
            </a:r>
          </a:p>
        </p:txBody>
      </p:sp>
    </p:spTree>
    <p:extLst>
      <p:ext uri="{BB962C8B-B14F-4D97-AF65-F5344CB8AC3E}">
        <p14:creationId xmlns:p14="http://schemas.microsoft.com/office/powerpoint/2010/main" val="347178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46EDE5-6FC5-824E-9F44-F022997BFE4C}"/>
              </a:ext>
            </a:extLst>
          </p:cNvPr>
          <p:cNvSpPr>
            <a:spLocks noGrp="1"/>
          </p:cNvSpPr>
          <p:nvPr>
            <p:ph sz="quarter" idx="10"/>
          </p:nvPr>
        </p:nvSpPr>
        <p:spPr/>
        <p:txBody>
          <a:bodyPr/>
          <a:lstStyle/>
          <a:p>
            <a:r>
              <a:rPr lang="en-US" dirty="0"/>
              <a:t>Sales and Use Tax Purposes</a:t>
            </a:r>
          </a:p>
        </p:txBody>
      </p:sp>
      <p:sp>
        <p:nvSpPr>
          <p:cNvPr id="3" name="Title 2">
            <a:extLst>
              <a:ext uri="{FF2B5EF4-FFF2-40B4-BE49-F238E27FC236}">
                <a16:creationId xmlns:a16="http://schemas.microsoft.com/office/drawing/2014/main" id="{12333063-774E-D64F-A41A-85AA488BD579}"/>
              </a:ext>
            </a:extLst>
          </p:cNvPr>
          <p:cNvSpPr>
            <a:spLocks noGrp="1"/>
          </p:cNvSpPr>
          <p:nvPr>
            <p:ph type="title"/>
          </p:nvPr>
        </p:nvSpPr>
        <p:spPr/>
        <p:txBody>
          <a:bodyPr/>
          <a:lstStyle/>
          <a:p>
            <a:r>
              <a:rPr lang="en-US" dirty="0"/>
              <a:t>Nexus Traps</a:t>
            </a:r>
          </a:p>
        </p:txBody>
      </p:sp>
    </p:spTree>
    <p:extLst>
      <p:ext uri="{BB962C8B-B14F-4D97-AF65-F5344CB8AC3E}">
        <p14:creationId xmlns:p14="http://schemas.microsoft.com/office/powerpoint/2010/main" val="752691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65B7A1-24F0-E67A-D9B0-59113E273A04}"/>
              </a:ext>
            </a:extLst>
          </p:cNvPr>
          <p:cNvSpPr>
            <a:spLocks noGrp="1"/>
          </p:cNvSpPr>
          <p:nvPr>
            <p:ph sz="quarter" idx="10"/>
          </p:nvPr>
        </p:nvSpPr>
        <p:spPr/>
        <p:txBody>
          <a:bodyPr/>
          <a:lstStyle/>
          <a:p>
            <a:r>
              <a:rPr lang="en-US" dirty="0"/>
              <a:t>Sales and Use Tax</a:t>
            </a:r>
          </a:p>
        </p:txBody>
      </p:sp>
      <p:sp>
        <p:nvSpPr>
          <p:cNvPr id="4" name="Title 3">
            <a:extLst>
              <a:ext uri="{FF2B5EF4-FFF2-40B4-BE49-F238E27FC236}">
                <a16:creationId xmlns:a16="http://schemas.microsoft.com/office/drawing/2014/main" id="{E812E7CB-65EE-FB1E-597A-0A8A2CE7B908}"/>
              </a:ext>
            </a:extLst>
          </p:cNvPr>
          <p:cNvSpPr>
            <a:spLocks noGrp="1"/>
          </p:cNvSpPr>
          <p:nvPr>
            <p:ph type="title"/>
          </p:nvPr>
        </p:nvSpPr>
        <p:spPr/>
        <p:txBody>
          <a:bodyPr/>
          <a:lstStyle/>
          <a:p>
            <a:r>
              <a:rPr lang="en-US" dirty="0"/>
              <a:t>Nexus Trends</a:t>
            </a:r>
          </a:p>
        </p:txBody>
      </p:sp>
      <p:sp>
        <p:nvSpPr>
          <p:cNvPr id="7" name="Content Placeholder 6">
            <a:extLst>
              <a:ext uri="{FF2B5EF4-FFF2-40B4-BE49-F238E27FC236}">
                <a16:creationId xmlns:a16="http://schemas.microsoft.com/office/drawing/2014/main" id="{A1A1F4C2-462D-F7CC-3E32-63E43D5BD900}"/>
              </a:ext>
            </a:extLst>
          </p:cNvPr>
          <p:cNvSpPr>
            <a:spLocks noGrp="1"/>
          </p:cNvSpPr>
          <p:nvPr>
            <p:ph sz="half" idx="1"/>
          </p:nvPr>
        </p:nvSpPr>
        <p:spPr>
          <a:xfrm>
            <a:off x="457199" y="1310641"/>
            <a:ext cx="8459973" cy="3098800"/>
          </a:xfrm>
        </p:spPr>
        <p:txBody>
          <a:bodyPr>
            <a:normAutofit fontScale="92500" lnSpcReduction="10000"/>
          </a:bodyPr>
          <a:lstStyle/>
          <a:p>
            <a:pPr marL="0" indent="0">
              <a:buNone/>
            </a:pPr>
            <a:r>
              <a:rPr lang="en-US" b="1" dirty="0"/>
              <a:t>Quick Recap:  </a:t>
            </a:r>
            <a:r>
              <a:rPr lang="en-US" dirty="0"/>
              <a:t>What is “nexus” and how does it work for sales tax purposes?</a:t>
            </a:r>
          </a:p>
          <a:p>
            <a:pPr marL="0" indent="0">
              <a:buNone/>
            </a:pPr>
            <a:endParaRPr lang="en-US" dirty="0"/>
          </a:p>
          <a:p>
            <a:pPr marL="0" indent="0">
              <a:buNone/>
            </a:pPr>
            <a:r>
              <a:rPr lang="en-US" b="1" dirty="0"/>
              <a:t>Nexus:  </a:t>
            </a:r>
            <a:r>
              <a:rPr lang="en-US" dirty="0"/>
              <a:t>A minimum connection required between a state and a company which allows a state to assert jurisdiction for the purposes of complying with its laws.</a:t>
            </a:r>
          </a:p>
          <a:p>
            <a:pPr marL="0" indent="0">
              <a:buNone/>
            </a:pPr>
            <a:endParaRPr lang="en-US" dirty="0"/>
          </a:p>
          <a:p>
            <a:r>
              <a:rPr lang="en-US" b="1" dirty="0"/>
              <a:t>Physical Nexus:  </a:t>
            </a:r>
            <a:r>
              <a:rPr lang="en-US" dirty="0"/>
              <a:t>Maintaining or occupying either permanently or temporarily, directly or indirectly or through a subsidiary, an office, DC, store room, or any other place of business.</a:t>
            </a:r>
          </a:p>
          <a:p>
            <a:pPr marL="0" indent="0">
              <a:buNone/>
            </a:pPr>
            <a:endParaRPr lang="en-US" dirty="0"/>
          </a:p>
          <a:p>
            <a:r>
              <a:rPr lang="en-US" b="1" dirty="0"/>
              <a:t>Economic Nexus: </a:t>
            </a:r>
            <a:r>
              <a:rPr lang="en-US" dirty="0"/>
              <a:t>Requires an out-of-state retailer to collect and remit sales tax once the retailer meets a specified number of transactions or gross receipt activity within the state.</a:t>
            </a:r>
          </a:p>
          <a:p>
            <a:pPr marL="0" indent="0">
              <a:buNone/>
            </a:pPr>
            <a:endParaRPr lang="en-US" dirty="0"/>
          </a:p>
          <a:p>
            <a:pPr marL="0" indent="0">
              <a:buNone/>
            </a:pPr>
            <a:r>
              <a:rPr lang="en-US" dirty="0"/>
              <a:t>“Small Seller” thresholds vary by state, but typically $100K in sales “and” 200 transactions.</a:t>
            </a:r>
          </a:p>
        </p:txBody>
      </p:sp>
      <p:pic>
        <p:nvPicPr>
          <p:cNvPr id="8" name="Picture 7">
            <a:extLst>
              <a:ext uri="{FF2B5EF4-FFF2-40B4-BE49-F238E27FC236}">
                <a16:creationId xmlns:a16="http://schemas.microsoft.com/office/drawing/2014/main" id="{DB321B9D-ECDD-8983-DEDE-4007E64D675B}"/>
              </a:ext>
            </a:extLst>
          </p:cNvPr>
          <p:cNvPicPr>
            <a:picLocks noChangeAspect="1"/>
          </p:cNvPicPr>
          <p:nvPr/>
        </p:nvPicPr>
        <p:blipFill>
          <a:blip r:embed="rId2">
            <a:alphaModFix amt="15000"/>
          </a:blip>
          <a:stretch>
            <a:fillRect/>
          </a:stretch>
        </p:blipFill>
        <p:spPr>
          <a:xfrm>
            <a:off x="1741974" y="1310641"/>
            <a:ext cx="6310417" cy="3338622"/>
          </a:xfrm>
          <a:prstGeom prst="rect">
            <a:avLst/>
          </a:prstGeom>
          <a:effectLst>
            <a:softEdge rad="0"/>
          </a:effectLst>
        </p:spPr>
      </p:pic>
    </p:spTree>
    <p:extLst>
      <p:ext uri="{BB962C8B-B14F-4D97-AF65-F5344CB8AC3E}">
        <p14:creationId xmlns:p14="http://schemas.microsoft.com/office/powerpoint/2010/main" val="3810774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6039E2-D81D-268C-47C1-662E9587024E}"/>
              </a:ext>
            </a:extLst>
          </p:cNvPr>
          <p:cNvSpPr>
            <a:spLocks noGrp="1"/>
          </p:cNvSpPr>
          <p:nvPr>
            <p:ph sz="half" idx="1"/>
          </p:nvPr>
        </p:nvSpPr>
        <p:spPr/>
        <p:txBody>
          <a:bodyPr>
            <a:normAutofit fontScale="92500" lnSpcReduction="20000"/>
          </a:bodyPr>
          <a:lstStyle/>
          <a:p>
            <a:pPr marL="0" lvl="1" indent="0">
              <a:buNone/>
            </a:pPr>
            <a:r>
              <a:rPr lang="en-US" sz="1500" b="1" dirty="0">
                <a:latin typeface="Helvetica" panose="020B0604020202020204" pitchFamily="34" charset="0"/>
                <a:cs typeface="Helvetica" panose="020B0604020202020204" pitchFamily="34" charset="0"/>
              </a:rPr>
              <a:t>Affiliate Nexus:  </a:t>
            </a:r>
            <a:r>
              <a:rPr lang="en-US" sz="1500" dirty="0">
                <a:latin typeface="Helvetica" panose="020B0604020202020204" pitchFamily="34" charset="0"/>
                <a:cs typeface="Helvetica" panose="020B0604020202020204" pitchFamily="34" charset="0"/>
              </a:rPr>
              <a:t>Nexus triggered via an affiliated business or individual in the state whereby sales are generated from this connection. </a:t>
            </a:r>
          </a:p>
          <a:p>
            <a:pPr marL="0" lvl="1" indent="0">
              <a:buNone/>
            </a:pPr>
            <a:endParaRPr lang="en-US" sz="1500" dirty="0">
              <a:solidFill>
                <a:srgbClr val="0A0B08"/>
              </a:solidFill>
              <a:latin typeface="Helvetica" panose="020B0604020202020204" pitchFamily="34" charset="0"/>
              <a:cs typeface="Helvetica" panose="020B0604020202020204" pitchFamily="34" charset="0"/>
            </a:endParaRPr>
          </a:p>
          <a:p>
            <a:pPr marL="285750" lvl="1"/>
            <a:r>
              <a:rPr lang="en-US" sz="1500" dirty="0">
                <a:solidFill>
                  <a:srgbClr val="0A0B08"/>
                </a:solidFill>
                <a:latin typeface="Helvetica" panose="020B0604020202020204" pitchFamily="34" charset="0"/>
                <a:cs typeface="Helvetica" panose="020B0604020202020204" pitchFamily="34" charset="0"/>
              </a:rPr>
              <a:t>Common relationship occurs between “brick and mortar” and dot.com entities.</a:t>
            </a:r>
          </a:p>
          <a:p>
            <a:pPr marL="285750" lvl="1"/>
            <a:endParaRPr lang="en-US" sz="1500" dirty="0">
              <a:solidFill>
                <a:srgbClr val="0A0B08"/>
              </a:solidFill>
              <a:latin typeface="Helvetica" panose="020B0604020202020204" pitchFamily="34" charset="0"/>
              <a:cs typeface="Helvetica" panose="020B0604020202020204" pitchFamily="34" charset="0"/>
            </a:endParaRPr>
          </a:p>
          <a:p>
            <a:pPr marL="285750" lvl="1"/>
            <a:r>
              <a:rPr lang="en-US" sz="1500" dirty="0" err="1">
                <a:solidFill>
                  <a:srgbClr val="0A0B08"/>
                </a:solidFill>
                <a:latin typeface="Helvetica" panose="020B0604020202020204" pitchFamily="34" charset="0"/>
                <a:cs typeface="Helvetica" panose="020B0604020202020204" pitchFamily="34" charset="0"/>
              </a:rPr>
              <a:t>Affilliate</a:t>
            </a:r>
            <a:r>
              <a:rPr lang="en-US" sz="1500" dirty="0">
                <a:solidFill>
                  <a:srgbClr val="0A0B08"/>
                </a:solidFill>
                <a:latin typeface="Helvetica" panose="020B0604020202020204" pitchFamily="34" charset="0"/>
                <a:cs typeface="Helvetica" panose="020B0604020202020204" pitchFamily="34" charset="0"/>
              </a:rPr>
              <a:t> nexus may be triggered by sharing web links, coupons, discount codes and other means of enticement.</a:t>
            </a:r>
          </a:p>
          <a:p>
            <a:pPr marL="285750" lvl="1"/>
            <a:endParaRPr lang="en-US" sz="1500" dirty="0">
              <a:solidFill>
                <a:srgbClr val="0A0B08"/>
              </a:solidFill>
              <a:latin typeface="Helvetica" panose="020B0604020202020204" pitchFamily="34" charset="0"/>
              <a:cs typeface="Helvetica" panose="020B0604020202020204" pitchFamily="34" charset="0"/>
            </a:endParaRPr>
          </a:p>
          <a:p>
            <a:pPr marL="285750" lvl="1"/>
            <a:r>
              <a:rPr lang="en-US" sz="1500" dirty="0">
                <a:solidFill>
                  <a:srgbClr val="0A0B08"/>
                </a:solidFill>
                <a:latin typeface="Helvetica" panose="020B0604020202020204" pitchFamily="34" charset="0"/>
                <a:cs typeface="Helvetica" panose="020B0604020202020204" pitchFamily="34" charset="0"/>
              </a:rPr>
              <a:t>Many states repealed their affiliate nexus laws after imposing economic nexus laws. However, several states kept their affiliate nexus rules in place or reinstated them.</a:t>
            </a:r>
          </a:p>
          <a:p>
            <a:pPr marL="0" lvl="1" indent="0">
              <a:buNone/>
            </a:pPr>
            <a:endParaRPr lang="en-US" sz="1500" dirty="0">
              <a:solidFill>
                <a:srgbClr val="0A0B08"/>
              </a:solidFill>
              <a:latin typeface="Helvetica" panose="020B0604020202020204" pitchFamily="34" charset="0"/>
              <a:cs typeface="Helvetica" panose="020B0604020202020204" pitchFamily="34" charset="0"/>
            </a:endParaRPr>
          </a:p>
          <a:p>
            <a:pPr marL="742950" lvl="2" indent="-285750"/>
            <a:r>
              <a:rPr lang="en-US" sz="1500" dirty="0">
                <a:solidFill>
                  <a:srgbClr val="0A0B08"/>
                </a:solidFill>
                <a:latin typeface="Helvetica" panose="020B0604020202020204" pitchFamily="34" charset="0"/>
                <a:cs typeface="Helvetica" panose="020B0604020202020204" pitchFamily="34" charset="0"/>
              </a:rPr>
              <a:t>Illinois initially repealed it, but later reinstated it in 2020</a:t>
            </a:r>
          </a:p>
          <a:p>
            <a:pPr marL="742950" lvl="2" indent="-285750"/>
            <a:r>
              <a:rPr lang="en-US" sz="1500" dirty="0">
                <a:solidFill>
                  <a:srgbClr val="0A0B08"/>
                </a:solidFill>
                <a:latin typeface="Helvetica" panose="020B0604020202020204" pitchFamily="34" charset="0"/>
                <a:cs typeface="Helvetica" panose="020B0604020202020204" pitchFamily="34" charset="0"/>
              </a:rPr>
              <a:t>Other states that either kept or reinstated affiliate nexus laws include:</a:t>
            </a:r>
          </a:p>
          <a:p>
            <a:pPr marL="742950" lvl="2" indent="-285750"/>
            <a:r>
              <a:rPr lang="en-US" sz="1500" dirty="0">
                <a:solidFill>
                  <a:srgbClr val="0A0B08"/>
                </a:solidFill>
                <a:latin typeface="Helvetica" panose="020B0604020202020204" pitchFamily="34" charset="0"/>
                <a:cs typeface="Helvetica" panose="020B0604020202020204" pitchFamily="34" charset="0"/>
              </a:rPr>
              <a:t>IA, KS, LA, ME, NJ, NY, NV, RI</a:t>
            </a:r>
          </a:p>
          <a:p>
            <a:pPr marL="0" lvl="1"/>
            <a:endParaRPr lang="en-US" sz="1500" dirty="0">
              <a:solidFill>
                <a:srgbClr val="0A0B08"/>
              </a:solidFill>
              <a:latin typeface="Helvetica" panose="020B0604020202020204" pitchFamily="34" charset="0"/>
              <a:cs typeface="Helvetica" panose="020B0604020202020204" pitchFamily="34" charset="0"/>
            </a:endParaRPr>
          </a:p>
          <a:p>
            <a:pPr marL="0" indent="0">
              <a:buNone/>
            </a:pPr>
            <a:endParaRPr lang="en-US" dirty="0"/>
          </a:p>
        </p:txBody>
      </p:sp>
      <p:sp>
        <p:nvSpPr>
          <p:cNvPr id="3" name="Content Placeholder 2">
            <a:extLst>
              <a:ext uri="{FF2B5EF4-FFF2-40B4-BE49-F238E27FC236}">
                <a16:creationId xmlns:a16="http://schemas.microsoft.com/office/drawing/2014/main" id="{1C65B7A1-24F0-E67A-D9B0-59113E273A04}"/>
              </a:ext>
            </a:extLst>
          </p:cNvPr>
          <p:cNvSpPr>
            <a:spLocks noGrp="1"/>
          </p:cNvSpPr>
          <p:nvPr>
            <p:ph sz="quarter" idx="10"/>
          </p:nvPr>
        </p:nvSpPr>
        <p:spPr/>
        <p:txBody>
          <a:bodyPr/>
          <a:lstStyle/>
          <a:p>
            <a:r>
              <a:rPr lang="en-US" dirty="0"/>
              <a:t>It’s still a thing!</a:t>
            </a:r>
          </a:p>
        </p:txBody>
      </p:sp>
      <p:sp>
        <p:nvSpPr>
          <p:cNvPr id="4" name="Title 3">
            <a:extLst>
              <a:ext uri="{FF2B5EF4-FFF2-40B4-BE49-F238E27FC236}">
                <a16:creationId xmlns:a16="http://schemas.microsoft.com/office/drawing/2014/main" id="{E812E7CB-65EE-FB1E-597A-0A8A2CE7B908}"/>
              </a:ext>
            </a:extLst>
          </p:cNvPr>
          <p:cNvSpPr>
            <a:spLocks noGrp="1"/>
          </p:cNvSpPr>
          <p:nvPr>
            <p:ph type="title"/>
          </p:nvPr>
        </p:nvSpPr>
        <p:spPr>
          <a:xfrm>
            <a:off x="457200" y="225843"/>
            <a:ext cx="8229600" cy="857250"/>
          </a:xfrm>
        </p:spPr>
        <p:txBody>
          <a:bodyPr/>
          <a:lstStyle/>
          <a:p>
            <a:r>
              <a:rPr lang="en-US" dirty="0"/>
              <a:t>Nexus Trends:  Affiliate Nexus</a:t>
            </a:r>
          </a:p>
        </p:txBody>
      </p:sp>
    </p:spTree>
    <p:extLst>
      <p:ext uri="{BB962C8B-B14F-4D97-AF65-F5344CB8AC3E}">
        <p14:creationId xmlns:p14="http://schemas.microsoft.com/office/powerpoint/2010/main" val="756203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109F37-4B31-EA4B-937E-279DA28C49A1}"/>
              </a:ext>
            </a:extLst>
          </p:cNvPr>
          <p:cNvSpPr>
            <a:spLocks noGrp="1"/>
          </p:cNvSpPr>
          <p:nvPr>
            <p:ph sz="half" idx="1"/>
          </p:nvPr>
        </p:nvSpPr>
        <p:spPr/>
        <p:txBody>
          <a:bodyPr>
            <a:normAutofit lnSpcReduction="10000"/>
          </a:bodyPr>
          <a:lstStyle/>
          <a:p>
            <a:pPr marL="0" indent="0">
              <a:buNone/>
            </a:pPr>
            <a:r>
              <a:rPr lang="en-US" dirty="0"/>
              <a:t>“Trailing nexus” rules require previously registered taxpayers to continue collecting and remitting sales tax for a specified amount of time “after” the business ceases to do business in the state.</a:t>
            </a:r>
          </a:p>
          <a:p>
            <a:pPr marL="0" indent="0">
              <a:buNone/>
            </a:pPr>
            <a:endParaRPr lang="en-US" dirty="0"/>
          </a:p>
          <a:p>
            <a:r>
              <a:rPr lang="en-US" dirty="0"/>
              <a:t>Not all states have trailing nexus rules.</a:t>
            </a:r>
          </a:p>
          <a:p>
            <a:pPr marL="0" indent="0">
              <a:buNone/>
            </a:pPr>
            <a:endParaRPr lang="en-US" dirty="0"/>
          </a:p>
          <a:p>
            <a:r>
              <a:rPr lang="en-US" dirty="0"/>
              <a:t>Timetables vary for states with trailing nexus.</a:t>
            </a:r>
          </a:p>
          <a:p>
            <a:pPr lvl="1"/>
            <a:r>
              <a:rPr lang="en-US" dirty="0"/>
              <a:t> Typically range from remaining quarter to end of calendar year.</a:t>
            </a:r>
          </a:p>
          <a:p>
            <a:pPr marL="457200" lvl="1" indent="0">
              <a:buNone/>
            </a:pPr>
            <a:endParaRPr lang="en-US" dirty="0"/>
          </a:p>
          <a:p>
            <a:r>
              <a:rPr lang="en-US" dirty="0"/>
              <a:t>States with some type of trailing nexus rules include:</a:t>
            </a:r>
          </a:p>
          <a:p>
            <a:pPr lvl="1"/>
            <a:r>
              <a:rPr lang="en-US" dirty="0"/>
              <a:t>AZ, CO, CA, GA, HI, IL, MA and MI </a:t>
            </a:r>
          </a:p>
        </p:txBody>
      </p:sp>
      <p:sp>
        <p:nvSpPr>
          <p:cNvPr id="4" name="Title 3">
            <a:extLst>
              <a:ext uri="{FF2B5EF4-FFF2-40B4-BE49-F238E27FC236}">
                <a16:creationId xmlns:a16="http://schemas.microsoft.com/office/drawing/2014/main" id="{639E8B2B-D684-8840-AAB5-5EFB37EBC858}"/>
              </a:ext>
            </a:extLst>
          </p:cNvPr>
          <p:cNvSpPr>
            <a:spLocks noGrp="1"/>
          </p:cNvSpPr>
          <p:nvPr>
            <p:ph type="title"/>
          </p:nvPr>
        </p:nvSpPr>
        <p:spPr>
          <a:xfrm>
            <a:off x="457200" y="124699"/>
            <a:ext cx="8229600" cy="857250"/>
          </a:xfrm>
        </p:spPr>
        <p:txBody>
          <a:bodyPr/>
          <a:lstStyle/>
          <a:p>
            <a:r>
              <a:rPr lang="en-US" dirty="0"/>
              <a:t>Nexus Trends:  Trailing Nexus</a:t>
            </a:r>
          </a:p>
        </p:txBody>
      </p:sp>
      <p:sp>
        <p:nvSpPr>
          <p:cNvPr id="5" name="Content Placeholder 2">
            <a:extLst>
              <a:ext uri="{FF2B5EF4-FFF2-40B4-BE49-F238E27FC236}">
                <a16:creationId xmlns:a16="http://schemas.microsoft.com/office/drawing/2014/main" id="{32BB93A1-436E-E364-7BB2-3EF51B251DB2}"/>
              </a:ext>
            </a:extLst>
          </p:cNvPr>
          <p:cNvSpPr>
            <a:spLocks noGrp="1"/>
          </p:cNvSpPr>
          <p:nvPr>
            <p:ph sz="quarter" idx="10"/>
          </p:nvPr>
        </p:nvSpPr>
        <p:spPr>
          <a:xfrm>
            <a:off x="457200" y="837565"/>
            <a:ext cx="8229600" cy="338456"/>
          </a:xfrm>
        </p:spPr>
        <p:txBody>
          <a:bodyPr/>
          <a:lstStyle/>
          <a:p>
            <a:r>
              <a:rPr lang="en-US" dirty="0"/>
              <a:t>Also, still a thing!</a:t>
            </a:r>
          </a:p>
        </p:txBody>
      </p:sp>
    </p:spTree>
    <p:extLst>
      <p:ext uri="{BB962C8B-B14F-4D97-AF65-F5344CB8AC3E}">
        <p14:creationId xmlns:p14="http://schemas.microsoft.com/office/powerpoint/2010/main" val="3925701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109F37-4B31-EA4B-937E-279DA28C49A1}"/>
              </a:ext>
            </a:extLst>
          </p:cNvPr>
          <p:cNvSpPr>
            <a:spLocks noGrp="1"/>
          </p:cNvSpPr>
          <p:nvPr>
            <p:ph sz="half" idx="1"/>
          </p:nvPr>
        </p:nvSpPr>
        <p:spPr/>
        <p:txBody>
          <a:bodyPr vert="horz" lIns="91440" tIns="45720" rIns="91440" bIns="45720" rtlCol="0" anchor="t">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2F4E8C"/>
                </a:solidFill>
                <a:effectLst/>
                <a:uLnTx/>
                <a:uFillTx/>
                <a:latin typeface="Helvetica" panose="020B0604020202020204" pitchFamily="34" charset="0"/>
                <a:ea typeface="+mn-ea"/>
                <a:cs typeface="Helvetica" panose="020B0604020202020204" pitchFamily="34" charset="0"/>
              </a:rPr>
              <a:t>Public Law 86-272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2F4E8C"/>
              </a:solidFill>
              <a:effectLst/>
              <a:uLnTx/>
              <a:uFillTx/>
              <a:latin typeface="Helvetica" panose="020B0604020202020204" pitchFamily="34" charset="0"/>
              <a:ea typeface="+mn-ea"/>
              <a:cs typeface="Helvetica" panose="020B0604020202020204" pitchFamily="34" charset="0"/>
            </a:endParaRPr>
          </a:p>
          <a:p>
            <a:pPr marL="800100" marR="0" lvl="1" indent="-342900" algn="l" defTabSz="914400" rtl="0" eaLnBrk="1" fontAlgn="auto" latinLnBrk="0" hangingPunct="1">
              <a:lnSpc>
                <a:spcPct val="100000"/>
              </a:lnSpc>
              <a:spcBef>
                <a:spcPts val="0"/>
              </a:spcBef>
              <a:spcAft>
                <a:spcPts val="0"/>
              </a:spcAft>
              <a:buClrTx/>
              <a:buSzTx/>
              <a:buFontTx/>
              <a:buAutoNum type="alphaLcParenBoth"/>
              <a:tabLst/>
              <a:defRPr/>
            </a:pPr>
            <a:r>
              <a:rPr kumimoji="0" lang="en-US" sz="15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No state, or political subdivisions thereof, shall have power to impose…a </a:t>
            </a:r>
            <a:r>
              <a:rPr kumimoji="0" lang="en-US" sz="1500" b="1"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net income tax</a:t>
            </a:r>
            <a:r>
              <a:rPr kumimoji="0" lang="en-US" sz="15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 on the income derived within such State by any person from interstate commerce if the only business activities within such State by or on behalf of such person during such taxable year are either, or both, of the following:</a:t>
            </a:r>
          </a:p>
          <a:p>
            <a:pPr marL="342900" marR="0" lvl="0" indent="-342900" algn="l" defTabSz="914400" rtl="0" eaLnBrk="1" fontAlgn="auto" latinLnBrk="0" hangingPunct="1">
              <a:lnSpc>
                <a:spcPct val="100000"/>
              </a:lnSpc>
              <a:spcBef>
                <a:spcPts val="0"/>
              </a:spcBef>
              <a:spcAft>
                <a:spcPts val="0"/>
              </a:spcAft>
              <a:buClrTx/>
              <a:buSzTx/>
              <a:buFontTx/>
              <a:buAutoNum type="alphaLcParenBoth"/>
              <a:tabLst/>
              <a:defRPr/>
            </a:pPr>
            <a:endParaRPr kumimoji="0" lang="en-US" sz="8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(1) Solicitation of orders by such person, or his representative, in such State for sales of tangible personal property, which orders are sent outside the State for approval or rejection, and, if approved, are filled by shipment or delivery from a point outside the State, and…</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Helvetica" panose="020B0604020202020204" pitchFamily="34" charset="0"/>
                <a:cs typeface="Helvetica" panose="020B0604020202020204" pitchFamily="34" charset="0"/>
              </a:rPr>
              <a:t>(2) The solicitation of orders by such a person, or his representative, in such State in the name of or for the benefit of a prospective customer of such a person, if orders by such customer to such person to enable such customer to fill orders resulting from such solicitation are orders described in paragraph (1).</a:t>
            </a:r>
            <a:endParaRPr kumimoji="0" lang="en-US" sz="1500" b="0"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endParaRPr>
          </a:p>
          <a:p>
            <a:endParaRPr lang="en-US" dirty="0"/>
          </a:p>
        </p:txBody>
      </p:sp>
      <p:sp>
        <p:nvSpPr>
          <p:cNvPr id="4" name="Title 3">
            <a:extLst>
              <a:ext uri="{FF2B5EF4-FFF2-40B4-BE49-F238E27FC236}">
                <a16:creationId xmlns:a16="http://schemas.microsoft.com/office/drawing/2014/main" id="{639E8B2B-D684-8840-AAB5-5EFB37EBC858}"/>
              </a:ext>
            </a:extLst>
          </p:cNvPr>
          <p:cNvSpPr>
            <a:spLocks noGrp="1"/>
          </p:cNvSpPr>
          <p:nvPr>
            <p:ph type="title"/>
          </p:nvPr>
        </p:nvSpPr>
        <p:spPr>
          <a:xfrm>
            <a:off x="457200" y="124699"/>
            <a:ext cx="8229600" cy="857250"/>
          </a:xfrm>
        </p:spPr>
        <p:txBody>
          <a:bodyPr/>
          <a:lstStyle/>
          <a:p>
            <a:r>
              <a:rPr lang="en-US" dirty="0"/>
              <a:t>Nexus Trends:  Public Law 86-272</a:t>
            </a:r>
          </a:p>
        </p:txBody>
      </p:sp>
    </p:spTree>
    <p:extLst>
      <p:ext uri="{BB962C8B-B14F-4D97-AF65-F5344CB8AC3E}">
        <p14:creationId xmlns:p14="http://schemas.microsoft.com/office/powerpoint/2010/main" val="1418835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109F37-4B31-EA4B-937E-279DA28C49A1}"/>
              </a:ext>
            </a:extLst>
          </p:cNvPr>
          <p:cNvSpPr>
            <a:spLocks noGrp="1"/>
          </p:cNvSpPr>
          <p:nvPr>
            <p:ph sz="half" idx="1"/>
          </p:nvPr>
        </p:nvSpPr>
        <p:spPr>
          <a:xfrm>
            <a:off x="457200" y="1310641"/>
            <a:ext cx="8436820" cy="3098800"/>
          </a:xfrm>
        </p:spPr>
        <p:txBody>
          <a:bodyPr vert="horz" lIns="91440" tIns="45720" rIns="91440" bIns="45720" rtlCol="0" anchor="t">
            <a:normAutofit/>
          </a:bodyPr>
          <a:lstStyle/>
          <a:p>
            <a:pPr marL="0" lvl="1" indent="0">
              <a:buNone/>
            </a:pPr>
            <a:r>
              <a:rPr lang="en-US" sz="1500" dirty="0">
                <a:latin typeface="Helvetica" panose="020B0604020202020204" pitchFamily="34" charset="0"/>
                <a:cs typeface="Helvetica" panose="020B0604020202020204" pitchFamily="34" charset="0"/>
              </a:rPr>
              <a:t>While “protected” activities may immunize an entity from </a:t>
            </a:r>
            <a:r>
              <a:rPr lang="en-US" sz="1500" b="1" dirty="0">
                <a:latin typeface="Helvetica" panose="020B0604020202020204" pitchFamily="34" charset="0"/>
                <a:cs typeface="Helvetica" panose="020B0604020202020204" pitchFamily="34" charset="0"/>
              </a:rPr>
              <a:t>net income </a:t>
            </a:r>
            <a:r>
              <a:rPr lang="en-US" sz="1500" dirty="0">
                <a:latin typeface="Helvetica" panose="020B0604020202020204" pitchFamily="34" charset="0"/>
                <a:cs typeface="Helvetica" panose="020B0604020202020204" pitchFamily="34" charset="0"/>
              </a:rPr>
              <a:t>taxation, the activities may still create nexus for the imposition of other state taxes such as sales tax.</a:t>
            </a:r>
          </a:p>
          <a:p>
            <a:pPr marL="0" lvl="1"/>
            <a:endParaRPr lang="en-US" sz="1500" dirty="0">
              <a:latin typeface="Helvetica" panose="020B0604020202020204" pitchFamily="34" charset="0"/>
              <a:cs typeface="Helvetica" panose="020B0604020202020204" pitchFamily="34" charset="0"/>
            </a:endParaRPr>
          </a:p>
          <a:p>
            <a:pPr marL="285750" lvl="1" indent="-285750"/>
            <a:r>
              <a:rPr lang="en-US" sz="1500" dirty="0">
                <a:latin typeface="Helvetica" panose="020B0604020202020204" pitchFamily="34" charset="0"/>
                <a:cs typeface="Helvetica" panose="020B0604020202020204" pitchFamily="34" charset="0"/>
              </a:rPr>
              <a:t>It is highly possible for an entity to be immune from a state “income” taxation but be subject to the state’s sales and use tax compliance. </a:t>
            </a:r>
          </a:p>
          <a:p>
            <a:pPr marL="0" lvl="1" indent="0">
              <a:buNone/>
            </a:pPr>
            <a:endParaRPr lang="en-US" sz="1500" dirty="0">
              <a:latin typeface="Helvetica" panose="020B0604020202020204" pitchFamily="34" charset="0"/>
              <a:cs typeface="Helvetica" panose="020B0604020202020204" pitchFamily="34" charset="0"/>
            </a:endParaRPr>
          </a:p>
          <a:p>
            <a:pPr marL="285750" lvl="1"/>
            <a:r>
              <a:rPr lang="en-US" sz="1500" dirty="0">
                <a:latin typeface="Helvetica" panose="020B0604020202020204" pitchFamily="34" charset="0"/>
                <a:cs typeface="Helvetica" panose="020B0604020202020204" pitchFamily="34" charset="0"/>
              </a:rPr>
              <a:t>Ex. Transporting goods using a company vehicle may not negate an entity’s PL 86-272 protections for state income tax purposes. However, using a company vehicle to deliver goods into a state from outside the state WILL establish nexus for sales and use tax purposes!</a:t>
            </a:r>
          </a:p>
          <a:p>
            <a:endParaRPr lang="en-US" dirty="0"/>
          </a:p>
        </p:txBody>
      </p:sp>
      <p:sp>
        <p:nvSpPr>
          <p:cNvPr id="4" name="Title 3">
            <a:extLst>
              <a:ext uri="{FF2B5EF4-FFF2-40B4-BE49-F238E27FC236}">
                <a16:creationId xmlns:a16="http://schemas.microsoft.com/office/drawing/2014/main" id="{639E8B2B-D684-8840-AAB5-5EFB37EBC858}"/>
              </a:ext>
            </a:extLst>
          </p:cNvPr>
          <p:cNvSpPr>
            <a:spLocks noGrp="1"/>
          </p:cNvSpPr>
          <p:nvPr>
            <p:ph type="title"/>
          </p:nvPr>
        </p:nvSpPr>
        <p:spPr>
          <a:xfrm>
            <a:off x="457200" y="124699"/>
            <a:ext cx="8229600" cy="857250"/>
          </a:xfrm>
        </p:spPr>
        <p:txBody>
          <a:bodyPr/>
          <a:lstStyle/>
          <a:p>
            <a:r>
              <a:rPr lang="en-US" dirty="0"/>
              <a:t>Nexus Trends:  Public Law 86-272, cont.</a:t>
            </a:r>
          </a:p>
        </p:txBody>
      </p:sp>
    </p:spTree>
    <p:extLst>
      <p:ext uri="{BB962C8B-B14F-4D97-AF65-F5344CB8AC3E}">
        <p14:creationId xmlns:p14="http://schemas.microsoft.com/office/powerpoint/2010/main" val="237135752"/>
      </p:ext>
    </p:extLst>
  </p:cSld>
  <p:clrMapOvr>
    <a:masterClrMapping/>
  </p:clrMapOvr>
</p:sld>
</file>

<file path=ppt/theme/theme1.xml><?xml version="1.0" encoding="utf-8"?>
<a:theme xmlns:a="http://schemas.openxmlformats.org/drawingml/2006/main" name="UTA Accessibl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ccessible-PPT.pptx" id="{DC14534C-1046-F040-970C-D4B656BEDF73}" vid="{22719C90-FD2E-C343-B61D-D3EE9148FC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E8C2F9B7856C4FB1B45376C9CA1279" ma:contentTypeVersion="12" ma:contentTypeDescription="Create a new document." ma:contentTypeScope="" ma:versionID="47b510a268ab94799d39988294a018bf">
  <xsd:schema xmlns:xsd="http://www.w3.org/2001/XMLSchema" xmlns:xs="http://www.w3.org/2001/XMLSchema" xmlns:p="http://schemas.microsoft.com/office/2006/metadata/properties" xmlns:ns2="56169281-d10e-4687-8d86-e0ae9795bb4c" xmlns:ns3="d98033a5-711e-4d41-9a92-34dc22feb152" targetNamespace="http://schemas.microsoft.com/office/2006/metadata/properties" ma:root="true" ma:fieldsID="430f78a0ddeb4ad93cb2cb32c7d65c5c" ns2:_="" ns3:_="">
    <xsd:import namespace="56169281-d10e-4687-8d86-e0ae9795bb4c"/>
    <xsd:import namespace="d98033a5-711e-4d41-9a92-34dc22feb15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169281-d10e-4687-8d86-e0ae9795bb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98033a5-711e-4d41-9a92-34dc22feb15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AF4F739-B76C-4907-A1E7-133652B3E2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169281-d10e-4687-8d86-e0ae9795bb4c"/>
    <ds:schemaRef ds:uri="d98033a5-711e-4d41-9a92-34dc22feb1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87676A-099B-4B53-B66D-C60F83A71424}">
  <ds:schemaRefs>
    <ds:schemaRef ds:uri="http://schemas.microsoft.com/sharepoint/v3/contenttype/forms"/>
  </ds:schemaRefs>
</ds:datastoreItem>
</file>

<file path=customXml/itemProps3.xml><?xml version="1.0" encoding="utf-8"?>
<ds:datastoreItem xmlns:ds="http://schemas.openxmlformats.org/officeDocument/2006/customXml" ds:itemID="{8499CAED-701D-44BF-B45E-0631AD0D07E6}">
  <ds:schemaRefs>
    <ds:schemaRef ds:uri="56169281-d10e-4687-8d86-e0ae9795bb4c"/>
    <ds:schemaRef ds:uri="http://schemas.microsoft.com/office/2006/metadata/properties"/>
    <ds:schemaRef ds:uri="http://schemas.microsoft.com/office/infopath/2007/PartnerControls"/>
    <ds:schemaRef ds:uri="http://schemas.microsoft.com/office/2006/documentManagement/types"/>
    <ds:schemaRef ds:uri="http://purl.org/dc/terms/"/>
    <ds:schemaRef ds:uri="http://www.w3.org/XML/1998/namespace"/>
    <ds:schemaRef ds:uri="http://purl.org/dc/dcmitype/"/>
    <ds:schemaRef ds:uri="http://schemas.openxmlformats.org/package/2006/metadata/core-properties"/>
    <ds:schemaRef ds:uri="d98033a5-711e-4d41-9a92-34dc22feb152"/>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UTA Accessible Template</Template>
  <TotalTime>1137</TotalTime>
  <Words>2125</Words>
  <Application>Microsoft Office PowerPoint</Application>
  <PresentationFormat>On-screen Show (16:9)</PresentationFormat>
  <Paragraphs>224</Paragraphs>
  <Slides>26</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Helvetica</vt:lpstr>
      <vt:lpstr>Times New Roman</vt:lpstr>
      <vt:lpstr>Wingdings</vt:lpstr>
      <vt:lpstr>UTA Accessible Template</vt:lpstr>
      <vt:lpstr>UTA Logo on blue background</vt:lpstr>
      <vt:lpstr>Indirect Taxes</vt:lpstr>
      <vt:lpstr>Learning Objectives</vt:lpstr>
      <vt:lpstr>Nexus Traps</vt:lpstr>
      <vt:lpstr>Nexus Trends</vt:lpstr>
      <vt:lpstr>Nexus Trends:  Affiliate Nexus</vt:lpstr>
      <vt:lpstr>Nexus Trends:  Trailing Nexus</vt:lpstr>
      <vt:lpstr>Nexus Trends:  Public Law 86-272</vt:lpstr>
      <vt:lpstr>Nexus Trends:  Public Law 86-272, cont.</vt:lpstr>
      <vt:lpstr>Common Audit Tactics</vt:lpstr>
      <vt:lpstr>Common Audit Tactics</vt:lpstr>
      <vt:lpstr>Common Audit Tactics, cont.</vt:lpstr>
      <vt:lpstr>Common Audit Tactics, cont.</vt:lpstr>
      <vt:lpstr>Common Audit Tactics, cont.</vt:lpstr>
      <vt:lpstr>Common Audit Tactics, cont.</vt:lpstr>
      <vt:lpstr>Applying Common Exemptions</vt:lpstr>
      <vt:lpstr>Sale for Resale</vt:lpstr>
      <vt:lpstr>Sale for Resale, cont.</vt:lpstr>
      <vt:lpstr>Sale for Resale, cont.</vt:lpstr>
      <vt:lpstr>Scheduled and Periodic Maintenance</vt:lpstr>
      <vt:lpstr>Scheduled and Periodic Maintenance, cont.</vt:lpstr>
      <vt:lpstr>Dispute Resolution Options:</vt:lpstr>
      <vt:lpstr>Dispute Resolution Options</vt:lpstr>
      <vt:lpstr>Dispute Resolution Options, cont.</vt:lpstr>
      <vt:lpstr>Dispute Resolution Options, cont.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Melissa J</dc:creator>
  <cp:lastModifiedBy>Brandon Hayes</cp:lastModifiedBy>
  <cp:revision>80</cp:revision>
  <dcterms:created xsi:type="dcterms:W3CDTF">2021-08-31T19:16:02Z</dcterms:created>
  <dcterms:modified xsi:type="dcterms:W3CDTF">2022-08-09T20:34:18Z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0x0101006AE8C2F9B7856C4FB1B45376C9CA1279</vt:lpwstr>
  </property>
</Properties>
</file>