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51435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B787B447-D9EE-4178-99A9-CFCB0ECFF463}">
  <a:tblStyle styleId="{B787B447-D9EE-4178-99A9-CFCB0ECFF463}" styleName="Table_0"/>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037839" cy="466434"/>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970937" y="0"/>
            <a:ext cx="3037839" cy="466434"/>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701039" y="4473892"/>
            <a:ext cx="5608319" cy="3660457"/>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829967"/>
            <a:ext cx="3037839" cy="466433"/>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970937" y="8829967"/>
            <a:ext cx="3037839" cy="466433"/>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 name="Shape 40"/>
        <p:cNvGrpSpPr/>
        <p:nvPr/>
      </p:nvGrpSpPr>
      <p:grpSpPr>
        <a:xfrm>
          <a:off x="0" y="0"/>
          <a:ext cx="0" cy="0"/>
          <a:chOff x="0" y="0"/>
          <a:chExt cx="0" cy="0"/>
        </a:xfrm>
      </p:grpSpPr>
      <p:sp>
        <p:nvSpPr>
          <p:cNvPr id="41" name="Shape 41"/>
          <p:cNvSpPr txBox="1"/>
          <p:nvPr>
            <p:ph idx="1" type="body"/>
          </p:nvPr>
        </p:nvSpPr>
        <p:spPr>
          <a:xfrm>
            <a:off x="701039" y="4473892"/>
            <a:ext cx="5608319" cy="3660457"/>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42" name="Shape 42"/>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txBox="1"/>
          <p:nvPr>
            <p:ph idx="1" type="body"/>
          </p:nvPr>
        </p:nvSpPr>
        <p:spPr>
          <a:xfrm>
            <a:off x="701039" y="4473892"/>
            <a:ext cx="5608319" cy="3660457"/>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01" name="Shape 101"/>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txBox="1"/>
          <p:nvPr>
            <p:ph idx="1" type="body"/>
          </p:nvPr>
        </p:nvSpPr>
        <p:spPr>
          <a:xfrm>
            <a:off x="701039" y="4473892"/>
            <a:ext cx="5608319" cy="3660457"/>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07" name="Shape 107"/>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txBox="1"/>
          <p:nvPr>
            <p:ph idx="1" type="body"/>
          </p:nvPr>
        </p:nvSpPr>
        <p:spPr>
          <a:xfrm>
            <a:off x="701039" y="4473892"/>
            <a:ext cx="5608319" cy="3660457"/>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15" name="Shape 115"/>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txBox="1"/>
          <p:nvPr>
            <p:ph idx="1" type="body"/>
          </p:nvPr>
        </p:nvSpPr>
        <p:spPr>
          <a:xfrm>
            <a:off x="701039" y="4473892"/>
            <a:ext cx="5608319" cy="3660457"/>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21" name="Shape 121"/>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txBox="1"/>
          <p:nvPr>
            <p:ph idx="1" type="body"/>
          </p:nvPr>
        </p:nvSpPr>
        <p:spPr>
          <a:xfrm>
            <a:off x="701039" y="4473892"/>
            <a:ext cx="5608319" cy="3660457"/>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31" name="Shape 131"/>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txBox="1"/>
          <p:nvPr>
            <p:ph idx="1" type="body"/>
          </p:nvPr>
        </p:nvSpPr>
        <p:spPr>
          <a:xfrm>
            <a:off x="701039" y="4473892"/>
            <a:ext cx="5608319" cy="3660457"/>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48" name="Shape 148"/>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txBox="1"/>
          <p:nvPr>
            <p:ph idx="1" type="body"/>
          </p:nvPr>
        </p:nvSpPr>
        <p:spPr>
          <a:xfrm>
            <a:off x="701039" y="4473892"/>
            <a:ext cx="5608319" cy="3660457"/>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56" name="Shape 156"/>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2" name="Shape 162"/>
          <p:cNvSpPr txBox="1"/>
          <p:nvPr>
            <p:ph idx="1" type="body"/>
          </p:nvPr>
        </p:nvSpPr>
        <p:spPr>
          <a:xfrm>
            <a:off x="701039" y="4473892"/>
            <a:ext cx="5608319" cy="3660457"/>
          </a:xfrm>
          <a:prstGeom prst="rect">
            <a:avLst/>
          </a:prstGeom>
          <a:noFill/>
          <a:ln>
            <a:noFill/>
          </a:ln>
        </p:spPr>
        <p:txBody>
          <a:bodyPr anchorCtr="0" anchor="t" bIns="46575" lIns="93175" rIns="93175" tIns="4657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63" name="Shape 163"/>
          <p:cNvSpPr txBox="1"/>
          <p:nvPr>
            <p:ph idx="12" type="sldNum"/>
          </p:nvPr>
        </p:nvSpPr>
        <p:spPr>
          <a:xfrm>
            <a:off x="3970937" y="8829967"/>
            <a:ext cx="3037839" cy="466433"/>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701039" y="4473892"/>
            <a:ext cx="5608319" cy="3660457"/>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69" name="Shape 169"/>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8" name="Shape 178"/>
          <p:cNvSpPr txBox="1"/>
          <p:nvPr>
            <p:ph idx="1" type="body"/>
          </p:nvPr>
        </p:nvSpPr>
        <p:spPr>
          <a:xfrm>
            <a:off x="701039" y="4473892"/>
            <a:ext cx="5608319" cy="3660457"/>
          </a:xfrm>
          <a:prstGeom prst="rect">
            <a:avLst/>
          </a:prstGeom>
          <a:noFill/>
          <a:ln>
            <a:noFill/>
          </a:ln>
        </p:spPr>
        <p:txBody>
          <a:bodyPr anchorCtr="0" anchor="t" bIns="46575" lIns="93175" rIns="93175" tIns="4657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79" name="Shape 179"/>
          <p:cNvSpPr txBox="1"/>
          <p:nvPr>
            <p:ph idx="12" type="sldNum"/>
          </p:nvPr>
        </p:nvSpPr>
        <p:spPr>
          <a:xfrm>
            <a:off x="3970937" y="8829967"/>
            <a:ext cx="3037839" cy="466433"/>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 name="Shape 45"/>
        <p:cNvGrpSpPr/>
        <p:nvPr/>
      </p:nvGrpSpPr>
      <p:grpSpPr>
        <a:xfrm>
          <a:off x="0" y="0"/>
          <a:ext cx="0" cy="0"/>
          <a:chOff x="0" y="0"/>
          <a:chExt cx="0" cy="0"/>
        </a:xfrm>
      </p:grpSpPr>
      <p:sp>
        <p:nvSpPr>
          <p:cNvPr id="46" name="Shape 46"/>
          <p:cNvSpPr txBox="1"/>
          <p:nvPr>
            <p:ph idx="1" type="body"/>
          </p:nvPr>
        </p:nvSpPr>
        <p:spPr>
          <a:xfrm>
            <a:off x="701039" y="4473892"/>
            <a:ext cx="5608319" cy="3660457"/>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47" name="Shape 47"/>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txBox="1"/>
          <p:nvPr>
            <p:ph idx="1" type="body"/>
          </p:nvPr>
        </p:nvSpPr>
        <p:spPr>
          <a:xfrm>
            <a:off x="701039" y="4473892"/>
            <a:ext cx="5608319" cy="3660457"/>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85" name="Shape 185"/>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txBox="1"/>
          <p:nvPr>
            <p:ph idx="1" type="body"/>
          </p:nvPr>
        </p:nvSpPr>
        <p:spPr>
          <a:xfrm>
            <a:off x="701039" y="4473892"/>
            <a:ext cx="5608319" cy="3660457"/>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91" name="Shape 191"/>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txBox="1"/>
          <p:nvPr>
            <p:ph idx="1" type="body"/>
          </p:nvPr>
        </p:nvSpPr>
        <p:spPr>
          <a:xfrm>
            <a:off x="701039" y="4473892"/>
            <a:ext cx="5608319" cy="3660457"/>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98" name="Shape 198"/>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txBox="1"/>
          <p:nvPr>
            <p:ph idx="1" type="body"/>
          </p:nvPr>
        </p:nvSpPr>
        <p:spPr>
          <a:xfrm>
            <a:off x="701039" y="4473892"/>
            <a:ext cx="5608319" cy="3660457"/>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05" name="Shape 205"/>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txBox="1"/>
          <p:nvPr>
            <p:ph idx="1" type="body"/>
          </p:nvPr>
        </p:nvSpPr>
        <p:spPr>
          <a:xfrm>
            <a:off x="701039" y="4473892"/>
            <a:ext cx="5608319" cy="3660457"/>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13" name="Shape 213"/>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701039" y="4473892"/>
            <a:ext cx="5608319" cy="3660457"/>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20" name="Shape 220"/>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txBox="1"/>
          <p:nvPr>
            <p:ph idx="1" type="body"/>
          </p:nvPr>
        </p:nvSpPr>
        <p:spPr>
          <a:xfrm>
            <a:off x="701039" y="4473892"/>
            <a:ext cx="5608319" cy="3660457"/>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26" name="Shape 226"/>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txBox="1"/>
          <p:nvPr>
            <p:ph idx="1" type="body"/>
          </p:nvPr>
        </p:nvSpPr>
        <p:spPr>
          <a:xfrm>
            <a:off x="701039" y="4473892"/>
            <a:ext cx="5608319" cy="3660457"/>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33" name="Shape 233"/>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txBox="1"/>
          <p:nvPr>
            <p:ph idx="1" type="body"/>
          </p:nvPr>
        </p:nvSpPr>
        <p:spPr>
          <a:xfrm>
            <a:off x="701039" y="4473892"/>
            <a:ext cx="5608319" cy="3660457"/>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40" name="Shape 240"/>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txBox="1"/>
          <p:nvPr>
            <p:ph idx="1" type="body"/>
          </p:nvPr>
        </p:nvSpPr>
        <p:spPr>
          <a:xfrm>
            <a:off x="701039" y="4473892"/>
            <a:ext cx="5608319" cy="3660457"/>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48" name="Shape 248"/>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 name="Shape 51"/>
        <p:cNvGrpSpPr/>
        <p:nvPr/>
      </p:nvGrpSpPr>
      <p:grpSpPr>
        <a:xfrm>
          <a:off x="0" y="0"/>
          <a:ext cx="0" cy="0"/>
          <a:chOff x="0" y="0"/>
          <a:chExt cx="0" cy="0"/>
        </a:xfrm>
      </p:grpSpPr>
      <p:sp>
        <p:nvSpPr>
          <p:cNvPr id="52" name="Shape 52"/>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3" name="Shape 53"/>
          <p:cNvSpPr txBox="1"/>
          <p:nvPr>
            <p:ph idx="1" type="body"/>
          </p:nvPr>
        </p:nvSpPr>
        <p:spPr>
          <a:xfrm>
            <a:off x="701039" y="4473892"/>
            <a:ext cx="5608319" cy="3660457"/>
          </a:xfrm>
          <a:prstGeom prst="rect">
            <a:avLst/>
          </a:prstGeom>
          <a:noFill/>
          <a:ln>
            <a:noFill/>
          </a:ln>
        </p:spPr>
        <p:txBody>
          <a:bodyPr anchorCtr="0" anchor="t" bIns="46575" lIns="93175" rIns="93175" tIns="4657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54" name="Shape 54"/>
          <p:cNvSpPr txBox="1"/>
          <p:nvPr>
            <p:ph idx="12" type="sldNum"/>
          </p:nvPr>
        </p:nvSpPr>
        <p:spPr>
          <a:xfrm>
            <a:off x="3970937" y="8829967"/>
            <a:ext cx="3037839" cy="466433"/>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4" name="Shape 254"/>
        <p:cNvGrpSpPr/>
        <p:nvPr/>
      </p:nvGrpSpPr>
      <p:grpSpPr>
        <a:xfrm>
          <a:off x="0" y="0"/>
          <a:ext cx="0" cy="0"/>
          <a:chOff x="0" y="0"/>
          <a:chExt cx="0" cy="0"/>
        </a:xfrm>
      </p:grpSpPr>
      <p:sp>
        <p:nvSpPr>
          <p:cNvPr id="255" name="Shape 255"/>
          <p:cNvSpPr txBox="1"/>
          <p:nvPr>
            <p:ph idx="1" type="body"/>
          </p:nvPr>
        </p:nvSpPr>
        <p:spPr>
          <a:xfrm>
            <a:off x="701039" y="4473892"/>
            <a:ext cx="5608319" cy="3660457"/>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56" name="Shape 256"/>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txBox="1"/>
          <p:nvPr>
            <p:ph idx="1" type="body"/>
          </p:nvPr>
        </p:nvSpPr>
        <p:spPr>
          <a:xfrm>
            <a:off x="701039" y="4473892"/>
            <a:ext cx="5608319" cy="3660457"/>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63" name="Shape 263"/>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7" name="Shape 267"/>
        <p:cNvGrpSpPr/>
        <p:nvPr/>
      </p:nvGrpSpPr>
      <p:grpSpPr>
        <a:xfrm>
          <a:off x="0" y="0"/>
          <a:ext cx="0" cy="0"/>
          <a:chOff x="0" y="0"/>
          <a:chExt cx="0" cy="0"/>
        </a:xfrm>
      </p:grpSpPr>
      <p:sp>
        <p:nvSpPr>
          <p:cNvPr id="268" name="Shape 268"/>
          <p:cNvSpPr txBox="1"/>
          <p:nvPr>
            <p:ph idx="1" type="body"/>
          </p:nvPr>
        </p:nvSpPr>
        <p:spPr>
          <a:xfrm>
            <a:off x="701039" y="4473892"/>
            <a:ext cx="5608319" cy="3660457"/>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69" name="Shape 269"/>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3" name="Shape 273"/>
        <p:cNvGrpSpPr/>
        <p:nvPr/>
      </p:nvGrpSpPr>
      <p:grpSpPr>
        <a:xfrm>
          <a:off x="0" y="0"/>
          <a:ext cx="0" cy="0"/>
          <a:chOff x="0" y="0"/>
          <a:chExt cx="0" cy="0"/>
        </a:xfrm>
      </p:grpSpPr>
      <p:sp>
        <p:nvSpPr>
          <p:cNvPr id="274" name="Shape 274"/>
          <p:cNvSpPr txBox="1"/>
          <p:nvPr>
            <p:ph idx="1" type="body"/>
          </p:nvPr>
        </p:nvSpPr>
        <p:spPr>
          <a:xfrm>
            <a:off x="701039" y="4473892"/>
            <a:ext cx="5608319" cy="3660457"/>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75" name="Shape 275"/>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txBox="1"/>
          <p:nvPr>
            <p:ph idx="1" type="body"/>
          </p:nvPr>
        </p:nvSpPr>
        <p:spPr>
          <a:xfrm>
            <a:off x="701039" y="4473892"/>
            <a:ext cx="5608319" cy="3660457"/>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81" name="Shape 281"/>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5" name="Shape 285"/>
        <p:cNvGrpSpPr/>
        <p:nvPr/>
      </p:nvGrpSpPr>
      <p:grpSpPr>
        <a:xfrm>
          <a:off x="0" y="0"/>
          <a:ext cx="0" cy="0"/>
          <a:chOff x="0" y="0"/>
          <a:chExt cx="0" cy="0"/>
        </a:xfrm>
      </p:grpSpPr>
      <p:sp>
        <p:nvSpPr>
          <p:cNvPr id="286" name="Shape 286"/>
          <p:cNvSpPr txBox="1"/>
          <p:nvPr>
            <p:ph idx="1" type="body"/>
          </p:nvPr>
        </p:nvSpPr>
        <p:spPr>
          <a:xfrm>
            <a:off x="701039" y="4473892"/>
            <a:ext cx="5608319" cy="3660457"/>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87" name="Shape 287"/>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1" name="Shape 291"/>
        <p:cNvGrpSpPr/>
        <p:nvPr/>
      </p:nvGrpSpPr>
      <p:grpSpPr>
        <a:xfrm>
          <a:off x="0" y="0"/>
          <a:ext cx="0" cy="0"/>
          <a:chOff x="0" y="0"/>
          <a:chExt cx="0" cy="0"/>
        </a:xfrm>
      </p:grpSpPr>
      <p:sp>
        <p:nvSpPr>
          <p:cNvPr id="292" name="Shape 292"/>
          <p:cNvSpPr txBox="1"/>
          <p:nvPr>
            <p:ph idx="1" type="body"/>
          </p:nvPr>
        </p:nvSpPr>
        <p:spPr>
          <a:xfrm>
            <a:off x="701039" y="4473892"/>
            <a:ext cx="5608319" cy="3660457"/>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93" name="Shape 293"/>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7" name="Shape 297"/>
        <p:cNvGrpSpPr/>
        <p:nvPr/>
      </p:nvGrpSpPr>
      <p:grpSpPr>
        <a:xfrm>
          <a:off x="0" y="0"/>
          <a:ext cx="0" cy="0"/>
          <a:chOff x="0" y="0"/>
          <a:chExt cx="0" cy="0"/>
        </a:xfrm>
      </p:grpSpPr>
      <p:sp>
        <p:nvSpPr>
          <p:cNvPr id="298" name="Shape 298"/>
          <p:cNvSpPr txBox="1"/>
          <p:nvPr>
            <p:ph idx="1" type="body"/>
          </p:nvPr>
        </p:nvSpPr>
        <p:spPr>
          <a:xfrm>
            <a:off x="701039" y="4473892"/>
            <a:ext cx="5608319" cy="3660457"/>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99" name="Shape 299"/>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3" name="Shape 303"/>
        <p:cNvGrpSpPr/>
        <p:nvPr/>
      </p:nvGrpSpPr>
      <p:grpSpPr>
        <a:xfrm>
          <a:off x="0" y="0"/>
          <a:ext cx="0" cy="0"/>
          <a:chOff x="0" y="0"/>
          <a:chExt cx="0" cy="0"/>
        </a:xfrm>
      </p:grpSpPr>
      <p:sp>
        <p:nvSpPr>
          <p:cNvPr id="304" name="Shape 304"/>
          <p:cNvSpPr txBox="1"/>
          <p:nvPr>
            <p:ph idx="1" type="body"/>
          </p:nvPr>
        </p:nvSpPr>
        <p:spPr>
          <a:xfrm>
            <a:off x="701039" y="4473892"/>
            <a:ext cx="5608319" cy="3660457"/>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05" name="Shape 305"/>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9" name="Shape 309"/>
        <p:cNvGrpSpPr/>
        <p:nvPr/>
      </p:nvGrpSpPr>
      <p:grpSpPr>
        <a:xfrm>
          <a:off x="0" y="0"/>
          <a:ext cx="0" cy="0"/>
          <a:chOff x="0" y="0"/>
          <a:chExt cx="0" cy="0"/>
        </a:xfrm>
      </p:grpSpPr>
      <p:sp>
        <p:nvSpPr>
          <p:cNvPr id="310" name="Shape 310"/>
          <p:cNvSpPr txBox="1"/>
          <p:nvPr>
            <p:ph idx="1" type="body"/>
          </p:nvPr>
        </p:nvSpPr>
        <p:spPr>
          <a:xfrm>
            <a:off x="701039" y="4473892"/>
            <a:ext cx="5608319" cy="3660457"/>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11" name="Shape 311"/>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txBox="1"/>
          <p:nvPr>
            <p:ph idx="1" type="body"/>
          </p:nvPr>
        </p:nvSpPr>
        <p:spPr>
          <a:xfrm>
            <a:off x="701039" y="4473892"/>
            <a:ext cx="5608319" cy="3660457"/>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61" name="Shape 61"/>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txBox="1"/>
          <p:nvPr>
            <p:ph idx="1" type="body"/>
          </p:nvPr>
        </p:nvSpPr>
        <p:spPr>
          <a:xfrm>
            <a:off x="701039" y="4473892"/>
            <a:ext cx="5608319" cy="3660457"/>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67" name="Shape 67"/>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txBox="1"/>
          <p:nvPr>
            <p:ph idx="1" type="body"/>
          </p:nvPr>
        </p:nvSpPr>
        <p:spPr>
          <a:xfrm>
            <a:off x="701039" y="4473892"/>
            <a:ext cx="5608319" cy="3660457"/>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74" name="Shape 74"/>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txBox="1"/>
          <p:nvPr>
            <p:ph idx="1" type="body"/>
          </p:nvPr>
        </p:nvSpPr>
        <p:spPr>
          <a:xfrm>
            <a:off x="701039" y="4473892"/>
            <a:ext cx="5608319" cy="3660457"/>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81" name="Shape 81"/>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txBox="1"/>
          <p:nvPr>
            <p:ph idx="1" type="body"/>
          </p:nvPr>
        </p:nvSpPr>
        <p:spPr>
          <a:xfrm>
            <a:off x="701039" y="4473892"/>
            <a:ext cx="5608319" cy="3660457"/>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88" name="Shape 88"/>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717550" y="1162050"/>
            <a:ext cx="5575300" cy="31368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4" name="Shape 94"/>
          <p:cNvSpPr txBox="1"/>
          <p:nvPr>
            <p:ph idx="1" type="body"/>
          </p:nvPr>
        </p:nvSpPr>
        <p:spPr>
          <a:xfrm>
            <a:off x="701039" y="4473892"/>
            <a:ext cx="5608319" cy="3660457"/>
          </a:xfrm>
          <a:prstGeom prst="rect">
            <a:avLst/>
          </a:prstGeom>
          <a:noFill/>
          <a:ln>
            <a:noFill/>
          </a:ln>
        </p:spPr>
        <p:txBody>
          <a:bodyPr anchorCtr="0" anchor="t" bIns="46575" lIns="93175" rIns="93175" tIns="4657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95" name="Shape 95"/>
          <p:cNvSpPr txBox="1"/>
          <p:nvPr>
            <p:ph idx="12" type="sldNum"/>
          </p:nvPr>
        </p:nvSpPr>
        <p:spPr>
          <a:xfrm>
            <a:off x="3970937" y="8829967"/>
            <a:ext cx="3037839" cy="466433"/>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p:bg>
      <p:bgPr>
        <a:blipFill rotWithShape="1">
          <a:blip r:embed="rId2">
            <a:alphaModFix/>
          </a:blip>
          <a:stretch>
            <a:fillRect b="0" l="0" r="0" t="0"/>
          </a:stretch>
        </a:blipFill>
      </p:bgPr>
    </p:bg>
    <p:spTree>
      <p:nvGrpSpPr>
        <p:cNvPr id="12"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_Content with Caption">
    <p:bg>
      <p:bgPr>
        <a:blipFill rotWithShape="1">
          <a:blip r:embed="rId2">
            <a:alphaModFix/>
          </a:blip>
          <a:stretch>
            <a:fillRect b="0" l="0" r="0" t="0"/>
          </a:stretch>
        </a:blipFill>
      </p:bgPr>
    </p:bg>
    <p:spTree>
      <p:nvGrpSpPr>
        <p:cNvPr id="33" name="Shape 33"/>
        <p:cNvGrpSpPr/>
        <p:nvPr/>
      </p:nvGrpSpPr>
      <p:grpSpPr>
        <a:xfrm>
          <a:off x="0" y="0"/>
          <a:ext cx="0" cy="0"/>
          <a:chOff x="0" y="0"/>
          <a:chExt cx="0" cy="0"/>
        </a:xfrm>
      </p:grpSpPr>
      <p:sp>
        <p:nvSpPr>
          <p:cNvPr id="34" name="Shape 34"/>
          <p:cNvSpPr txBox="1"/>
          <p:nvPr>
            <p:ph idx="1" type="body"/>
          </p:nvPr>
        </p:nvSpPr>
        <p:spPr>
          <a:xfrm>
            <a:off x="1279183" y="1297479"/>
            <a:ext cx="6565569" cy="3099281"/>
          </a:xfrm>
          <a:prstGeom prst="rect">
            <a:avLst/>
          </a:prstGeom>
          <a:noFill/>
          <a:ln>
            <a:noFill/>
          </a:ln>
        </p:spPr>
        <p:txBody>
          <a:bodyPr anchorCtr="0" anchor="t" bIns="91425" lIns="91425" rIns="91425" tIns="91425"/>
          <a:lstStyle>
            <a:lvl1pPr indent="0" lvl="0" marL="0" marR="0" rtl="0" algn="l">
              <a:lnSpc>
                <a:spcPct val="100000"/>
              </a:lnSpc>
              <a:spcBef>
                <a:spcPts val="480"/>
              </a:spcBef>
              <a:spcAft>
                <a:spcPts val="0"/>
              </a:spcAft>
              <a:buClr>
                <a:schemeClr val="dk1"/>
              </a:buClr>
              <a:buFont typeface="Arial"/>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240"/>
              </a:spcBef>
              <a:spcAft>
                <a:spcPts val="0"/>
              </a:spcAft>
              <a:buClr>
                <a:schemeClr val="dk1"/>
              </a:buClr>
              <a:buFont typeface="Arial"/>
              <a:buNone/>
              <a:defRPr b="0" i="0" sz="1200" u="none" cap="none" strike="noStrike">
                <a:solidFill>
                  <a:schemeClr val="dk1"/>
                </a:solidFill>
                <a:latin typeface="Arial"/>
                <a:ea typeface="Arial"/>
                <a:cs typeface="Arial"/>
                <a:sym typeface="Arial"/>
              </a:defRPr>
            </a:lvl2pPr>
            <a:lvl3pPr indent="0" lvl="2" marL="914400" marR="0" rtl="0" algn="l">
              <a:lnSpc>
                <a:spcPct val="100000"/>
              </a:lnSpc>
              <a:spcBef>
                <a:spcPts val="200"/>
              </a:spcBef>
              <a:spcAft>
                <a:spcPts val="0"/>
              </a:spcAft>
              <a:buClr>
                <a:schemeClr val="dk1"/>
              </a:buClr>
              <a:buFont typeface="Arial"/>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4pPr>
            <a:lvl5pPr indent="0" lvl="4" marL="1828800" marR="0" rtl="0" algn="l">
              <a:lnSpc>
                <a:spcPct val="100000"/>
              </a:lnSpc>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5pPr>
            <a:lvl6pPr indent="0" lvl="5" marL="2286000" marR="0" rtl="0" algn="l">
              <a:lnSpc>
                <a:spcPct val="100000"/>
              </a:lnSpc>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6pPr>
            <a:lvl7pPr indent="0" lvl="6" marL="2743200" marR="0" rtl="0" algn="l">
              <a:lnSpc>
                <a:spcPct val="100000"/>
              </a:lnSpc>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7pPr>
            <a:lvl8pPr indent="0" lvl="7" marL="3200400" marR="0" rtl="0" algn="l">
              <a:lnSpc>
                <a:spcPct val="100000"/>
              </a:lnSpc>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8pPr>
            <a:lvl9pPr indent="0" lvl="8" marL="3657600" marR="0" rtl="0" algn="l">
              <a:lnSpc>
                <a:spcPct val="100000"/>
              </a:lnSpc>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Title and Content">
    <p:bg>
      <p:bgPr>
        <a:blipFill rotWithShape="1">
          <a:blip r:embed="rId2">
            <a:alphaModFix/>
          </a:blip>
          <a:stretch>
            <a:fillRect b="0" l="0" r="0" t="0"/>
          </a:stretch>
        </a:blipFill>
      </p:bgPr>
    </p:bg>
    <p:spTree>
      <p:nvGrpSpPr>
        <p:cNvPr id="35" name="Shape 35"/>
        <p:cNvGrpSpPr/>
        <p:nvPr/>
      </p:nvGrpSpPr>
      <p:grpSpPr>
        <a:xfrm>
          <a:off x="0" y="0"/>
          <a:ext cx="0" cy="0"/>
          <a:chOff x="0" y="0"/>
          <a:chExt cx="0" cy="0"/>
        </a:xfrm>
      </p:grpSpPr>
      <p:sp>
        <p:nvSpPr>
          <p:cNvPr id="36" name="Shape 36"/>
          <p:cNvSpPr txBox="1"/>
          <p:nvPr>
            <p:ph idx="1" type="body"/>
          </p:nvPr>
        </p:nvSpPr>
        <p:spPr>
          <a:xfrm>
            <a:off x="1279183" y="1200150"/>
            <a:ext cx="6565569" cy="3288303"/>
          </a:xfrm>
          <a:prstGeom prst="rect">
            <a:avLst/>
          </a:prstGeom>
          <a:noFill/>
          <a:ln>
            <a:noFill/>
          </a:ln>
        </p:spPr>
        <p:txBody>
          <a:bodyPr anchorCtr="0" anchor="t" bIns="91425" lIns="91425" rIns="91425"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Two Content">
    <p:bg>
      <p:bgPr>
        <a:blipFill rotWithShape="1">
          <a:blip r:embed="rId2">
            <a:alphaModFix/>
          </a:blip>
          <a:stretch>
            <a:fillRect b="0" l="0" r="0" t="0"/>
          </a:stretch>
        </a:blipFill>
      </p:bgPr>
    </p:bg>
    <p:spTree>
      <p:nvGrpSpPr>
        <p:cNvPr id="37" name="Shape 37"/>
        <p:cNvGrpSpPr/>
        <p:nvPr/>
      </p:nvGrpSpPr>
      <p:grpSpPr>
        <a:xfrm>
          <a:off x="0" y="0"/>
          <a:ext cx="0" cy="0"/>
          <a:chOff x="0" y="0"/>
          <a:chExt cx="0" cy="0"/>
        </a:xfrm>
      </p:grpSpPr>
      <p:sp>
        <p:nvSpPr>
          <p:cNvPr id="38" name="Shape 38"/>
          <p:cNvSpPr txBox="1"/>
          <p:nvPr>
            <p:ph idx="1" type="body"/>
          </p:nvPr>
        </p:nvSpPr>
        <p:spPr>
          <a:xfrm>
            <a:off x="457200" y="1200150"/>
            <a:ext cx="4038598" cy="3394472"/>
          </a:xfrm>
          <a:prstGeom prst="rect">
            <a:avLst/>
          </a:prstGeom>
          <a:noFill/>
          <a:ln>
            <a:noFill/>
          </a:ln>
        </p:spPr>
        <p:txBody>
          <a:bodyPr anchorCtr="0" anchor="t" bIns="91425" lIns="91425" rIns="91425" tIns="91425"/>
          <a:lstStyle>
            <a:lvl1pPr indent="12700" lvl="0" marL="34290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19050" lvl="1" marL="74295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25400" lvl="2" marL="1143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0" lvl="3" marL="1600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0" lvl="4" marL="20574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0" lvl="5" marL="25146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0" lvl="6" marL="29718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0" lvl="7" marL="3429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0" lvl="8" marL="3886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39" name="Shape 39"/>
          <p:cNvSpPr txBox="1"/>
          <p:nvPr>
            <p:ph idx="2" type="body"/>
          </p:nvPr>
        </p:nvSpPr>
        <p:spPr>
          <a:xfrm>
            <a:off x="4648200" y="1200150"/>
            <a:ext cx="4038598" cy="3394472"/>
          </a:xfrm>
          <a:prstGeom prst="rect">
            <a:avLst/>
          </a:prstGeom>
          <a:noFill/>
          <a:ln>
            <a:noFill/>
          </a:ln>
        </p:spPr>
        <p:txBody>
          <a:bodyPr anchorCtr="0" anchor="t" bIns="91425" lIns="91425" rIns="91425" tIns="91425"/>
          <a:lstStyle>
            <a:lvl1pPr indent="12700" lvl="0" marL="34290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19050" lvl="1" marL="74295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25400" lvl="2" marL="1143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0" lvl="3" marL="1600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0" lvl="4" marL="20574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0" lvl="5" marL="25146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0" lvl="6" marL="29718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0" lvl="7" marL="3429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0" lvl="8" marL="3886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2_Title and Content">
    <p:spTree>
      <p:nvGrpSpPr>
        <p:cNvPr id="13" name="Shape 13"/>
        <p:cNvGrpSpPr/>
        <p:nvPr/>
      </p:nvGrpSpPr>
      <p:grpSpPr>
        <a:xfrm>
          <a:off x="0" y="0"/>
          <a:ext cx="0" cy="0"/>
          <a:chOff x="0" y="0"/>
          <a:chExt cx="0" cy="0"/>
        </a:xfrm>
      </p:grpSpPr>
      <p:sp>
        <p:nvSpPr>
          <p:cNvPr id="14" name="Shape 14"/>
          <p:cNvSpPr txBox="1"/>
          <p:nvPr>
            <p:ph type="title"/>
          </p:nvPr>
        </p:nvSpPr>
        <p:spPr>
          <a:xfrm>
            <a:off x="457200" y="205979"/>
            <a:ext cx="8229600" cy="85725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Arial"/>
              <a:buNone/>
              <a:defRPr b="0" i="0" sz="4400" u="none" cap="none" strike="noStrike">
                <a:solidFill>
                  <a:schemeClr val="dk1"/>
                </a:solidFill>
                <a:latin typeface="Arial"/>
                <a:ea typeface="Arial"/>
                <a:cs typeface="Arial"/>
                <a:sym typeface="Arial"/>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15" name="Shape 15"/>
          <p:cNvSpPr txBox="1"/>
          <p:nvPr>
            <p:ph idx="1" type="body"/>
          </p:nvPr>
        </p:nvSpPr>
        <p:spPr>
          <a:xfrm>
            <a:off x="457200" y="1200150"/>
            <a:ext cx="8229600" cy="3394472"/>
          </a:xfrm>
          <a:prstGeom prst="rect">
            <a:avLst/>
          </a:prstGeom>
          <a:noFill/>
          <a:ln>
            <a:noFill/>
          </a:ln>
        </p:spPr>
        <p:txBody>
          <a:bodyPr anchorCtr="0" anchor="ctr" bIns="91425" lIns="91425" rIns="91425"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6" name="Shape 16"/>
          <p:cNvSpPr txBox="1"/>
          <p:nvPr>
            <p:ph idx="10" type="dt"/>
          </p:nvPr>
        </p:nvSpPr>
        <p:spPr>
          <a:xfrm>
            <a:off x="7428309" y="4629150"/>
            <a:ext cx="1200150" cy="273842"/>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17" name="Shape 17"/>
          <p:cNvSpPr txBox="1"/>
          <p:nvPr>
            <p:ph idx="11" type="ftr"/>
          </p:nvPr>
        </p:nvSpPr>
        <p:spPr>
          <a:xfrm>
            <a:off x="513158" y="4629150"/>
            <a:ext cx="5657848" cy="273842"/>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18" name="Shape 18"/>
          <p:cNvSpPr txBox="1"/>
          <p:nvPr>
            <p:ph idx="12" type="sldNum"/>
          </p:nvPr>
        </p:nvSpPr>
        <p:spPr>
          <a:xfrm>
            <a:off x="7772400" y="4183857"/>
            <a:ext cx="856682" cy="502443"/>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fld id="{00000000-1234-1234-1234-123412341234}" type="slidenum">
              <a:rPr b="0" i="0" lang="en-US" sz="18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bg>
      <p:bgPr>
        <a:blipFill rotWithShape="1">
          <a:blip r:embed="rId2">
            <a:alphaModFix/>
          </a:blip>
          <a:stretch>
            <a:fillRect b="0" l="0" r="0" t="0"/>
          </a:stretch>
        </a:blipFill>
      </p:bgPr>
    </p:bg>
    <p:spTree>
      <p:nvGrpSpPr>
        <p:cNvPr id="19" name="Shape 19"/>
        <p:cNvGrpSpPr/>
        <p:nvPr/>
      </p:nvGrpSpPr>
      <p:grpSpPr>
        <a:xfrm>
          <a:off x="0" y="0"/>
          <a:ext cx="0" cy="0"/>
          <a:chOff x="0" y="0"/>
          <a:chExt cx="0" cy="0"/>
        </a:xfrm>
      </p:grpSpPr>
      <p:sp>
        <p:nvSpPr>
          <p:cNvPr id="20" name="Shape 20"/>
          <p:cNvSpPr txBox="1"/>
          <p:nvPr>
            <p:ph type="title"/>
          </p:nvPr>
        </p:nvSpPr>
        <p:spPr>
          <a:xfrm>
            <a:off x="457200" y="2039883"/>
            <a:ext cx="8229600" cy="857251"/>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Arial"/>
              <a:buNone/>
              <a:defRPr b="1" i="0" sz="4400" u="none" cap="none" strike="noStrike">
                <a:solidFill>
                  <a:schemeClr val="dk1"/>
                </a:solidFill>
                <a:latin typeface="Arial"/>
                <a:ea typeface="Arial"/>
                <a:cs typeface="Arial"/>
                <a:sym typeface="Arial"/>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Content with Caption">
    <p:bg>
      <p:bgPr>
        <a:blipFill rotWithShape="1">
          <a:blip r:embed="rId2">
            <a:alphaModFix/>
          </a:blip>
          <a:stretch>
            <a:fillRect b="0" l="0" r="0" t="0"/>
          </a:stretch>
        </a:blipFill>
      </p:bgPr>
    </p:bg>
    <p:spTree>
      <p:nvGrpSpPr>
        <p:cNvPr id="21" name="Shape 21"/>
        <p:cNvGrpSpPr/>
        <p:nvPr/>
      </p:nvGrpSpPr>
      <p:grpSpPr>
        <a:xfrm>
          <a:off x="0" y="0"/>
          <a:ext cx="0" cy="0"/>
          <a:chOff x="0" y="0"/>
          <a:chExt cx="0" cy="0"/>
        </a:xfrm>
      </p:grpSpPr>
      <p:sp>
        <p:nvSpPr>
          <p:cNvPr id="22" name="Shape 22"/>
          <p:cNvSpPr/>
          <p:nvPr>
            <p:ph idx="2" type="pic"/>
          </p:nvPr>
        </p:nvSpPr>
        <p:spPr>
          <a:xfrm>
            <a:off x="1785576" y="1316923"/>
            <a:ext cx="5486399" cy="3086098"/>
          </a:xfrm>
          <a:prstGeom prst="rect">
            <a:avLst/>
          </a:prstGeom>
          <a:noFill/>
          <a:ln>
            <a:noFill/>
          </a:ln>
        </p:spPr>
        <p:txBody>
          <a:bodyPr anchorCtr="0" anchor="t" bIns="91425" lIns="91425" rIns="91425" tIns="91425"/>
          <a:lstStyle>
            <a:lvl1pPr indent="0" lvl="0" marL="0" marR="0" rtl="0" algn="l">
              <a:lnSpc>
                <a:spcPct val="100000"/>
              </a:lnSpc>
              <a:spcBef>
                <a:spcPts val="640"/>
              </a:spcBef>
              <a:spcAft>
                <a:spcPts val="0"/>
              </a:spcAft>
              <a:buClr>
                <a:schemeClr val="dk1"/>
              </a:buClr>
              <a:buFont typeface="Arial"/>
              <a:buNone/>
              <a:defRPr b="0" i="0" sz="3200" u="none" cap="none" strike="noStrike">
                <a:solidFill>
                  <a:schemeClr val="dk1"/>
                </a:solidFill>
                <a:latin typeface="Arial"/>
                <a:ea typeface="Arial"/>
                <a:cs typeface="Arial"/>
                <a:sym typeface="Arial"/>
              </a:defRPr>
            </a:lvl1pPr>
            <a:lvl2pPr indent="0" lvl="1" marL="457200" marR="0" rtl="0" algn="l">
              <a:lnSpc>
                <a:spcPct val="100000"/>
              </a:lnSpc>
              <a:spcBef>
                <a:spcPts val="560"/>
              </a:spcBef>
              <a:spcAft>
                <a:spcPts val="0"/>
              </a:spcAft>
              <a:buClr>
                <a:schemeClr val="dk1"/>
              </a:buClr>
              <a:buFont typeface="Arial"/>
              <a:buNone/>
              <a:defRPr b="0" i="0" sz="2800" u="none" cap="none" strike="noStrike">
                <a:solidFill>
                  <a:schemeClr val="dk1"/>
                </a:solidFill>
                <a:latin typeface="Arial"/>
                <a:ea typeface="Arial"/>
                <a:cs typeface="Arial"/>
                <a:sym typeface="Arial"/>
              </a:defRPr>
            </a:lvl2pPr>
            <a:lvl3pPr indent="0" lvl="2" marL="914400" marR="0" rtl="0" algn="l">
              <a:lnSpc>
                <a:spcPct val="100000"/>
              </a:lnSpc>
              <a:spcBef>
                <a:spcPts val="48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4pPr>
            <a:lvl5pPr indent="0" lvl="4" marL="1828800" marR="0" rtl="0" algn="l">
              <a:lnSpc>
                <a:spcPct val="100000"/>
              </a:lnSpc>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5pPr>
            <a:lvl6pPr indent="0" lvl="5" marL="2286000" marR="0" rtl="0" algn="l">
              <a:lnSpc>
                <a:spcPct val="100000"/>
              </a:lnSpc>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6pPr>
            <a:lvl7pPr indent="0" lvl="6" marL="2743200" marR="0" rtl="0" algn="l">
              <a:lnSpc>
                <a:spcPct val="100000"/>
              </a:lnSpc>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7pPr>
            <a:lvl8pPr indent="0" lvl="7" marL="3200400" marR="0" rtl="0" algn="l">
              <a:lnSpc>
                <a:spcPct val="100000"/>
              </a:lnSpc>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8pPr>
            <a:lvl9pPr indent="0" lvl="8" marL="3657600" marR="0" rtl="0" algn="l">
              <a:lnSpc>
                <a:spcPct val="100000"/>
              </a:lnSpc>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ntent with Caption">
    <p:bg>
      <p:bgPr>
        <a:blipFill rotWithShape="1">
          <a:blip r:embed="rId2">
            <a:alphaModFix/>
          </a:blip>
          <a:stretch>
            <a:fillRect b="0" l="0" r="0" t="0"/>
          </a:stretch>
        </a:blipFill>
      </p:bgPr>
    </p:bg>
    <p:spTree>
      <p:nvGrpSpPr>
        <p:cNvPr id="23" name="Shape 23"/>
        <p:cNvGrpSpPr/>
        <p:nvPr/>
      </p:nvGrpSpPr>
      <p:grpSpPr>
        <a:xfrm>
          <a:off x="0" y="0"/>
          <a:ext cx="0" cy="0"/>
          <a:chOff x="0" y="0"/>
          <a:chExt cx="0" cy="0"/>
        </a:xfrm>
      </p:grpSpPr>
      <p:sp>
        <p:nvSpPr>
          <p:cNvPr id="24" name="Shape 24"/>
          <p:cNvSpPr txBox="1"/>
          <p:nvPr>
            <p:ph idx="1" type="body"/>
          </p:nvPr>
        </p:nvSpPr>
        <p:spPr>
          <a:xfrm>
            <a:off x="1279183" y="1297479"/>
            <a:ext cx="6565569" cy="3099281"/>
          </a:xfrm>
          <a:prstGeom prst="rect">
            <a:avLst/>
          </a:prstGeom>
          <a:noFill/>
          <a:ln>
            <a:noFill/>
          </a:ln>
        </p:spPr>
        <p:txBody>
          <a:bodyPr anchorCtr="0" anchor="t" bIns="91425" lIns="91425" rIns="91425" tIns="91425"/>
          <a:lstStyle>
            <a:lvl1pPr indent="0" lvl="0" marL="0" marR="0" rtl="0" algn="l">
              <a:lnSpc>
                <a:spcPct val="100000"/>
              </a:lnSpc>
              <a:spcBef>
                <a:spcPts val="480"/>
              </a:spcBef>
              <a:spcAft>
                <a:spcPts val="0"/>
              </a:spcAft>
              <a:buClr>
                <a:schemeClr val="dk1"/>
              </a:buClr>
              <a:buFont typeface="Arial"/>
              <a:buNone/>
              <a:defRPr b="0" i="0" sz="2400" u="none" cap="none" strike="noStrike">
                <a:solidFill>
                  <a:schemeClr val="dk1"/>
                </a:solidFill>
                <a:latin typeface="Arial"/>
                <a:ea typeface="Arial"/>
                <a:cs typeface="Arial"/>
                <a:sym typeface="Arial"/>
              </a:defRPr>
            </a:lvl1pPr>
            <a:lvl2pPr indent="0" lvl="1" marL="457200" marR="0" rtl="0" algn="l">
              <a:lnSpc>
                <a:spcPct val="100000"/>
              </a:lnSpc>
              <a:spcBef>
                <a:spcPts val="240"/>
              </a:spcBef>
              <a:spcAft>
                <a:spcPts val="0"/>
              </a:spcAft>
              <a:buClr>
                <a:schemeClr val="dk1"/>
              </a:buClr>
              <a:buFont typeface="Arial"/>
              <a:buNone/>
              <a:defRPr b="0" i="0" sz="1200" u="none" cap="none" strike="noStrike">
                <a:solidFill>
                  <a:schemeClr val="dk1"/>
                </a:solidFill>
                <a:latin typeface="Arial"/>
                <a:ea typeface="Arial"/>
                <a:cs typeface="Arial"/>
                <a:sym typeface="Arial"/>
              </a:defRPr>
            </a:lvl2pPr>
            <a:lvl3pPr indent="0" lvl="2" marL="914400" marR="0" rtl="0" algn="l">
              <a:lnSpc>
                <a:spcPct val="100000"/>
              </a:lnSpc>
              <a:spcBef>
                <a:spcPts val="200"/>
              </a:spcBef>
              <a:spcAft>
                <a:spcPts val="0"/>
              </a:spcAft>
              <a:buClr>
                <a:schemeClr val="dk1"/>
              </a:buClr>
              <a:buFont typeface="Arial"/>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4pPr>
            <a:lvl5pPr indent="0" lvl="4" marL="1828800" marR="0" rtl="0" algn="l">
              <a:lnSpc>
                <a:spcPct val="100000"/>
              </a:lnSpc>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5pPr>
            <a:lvl6pPr indent="0" lvl="5" marL="2286000" marR="0" rtl="0" algn="l">
              <a:lnSpc>
                <a:spcPct val="100000"/>
              </a:lnSpc>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6pPr>
            <a:lvl7pPr indent="0" lvl="6" marL="2743200" marR="0" rtl="0" algn="l">
              <a:lnSpc>
                <a:spcPct val="100000"/>
              </a:lnSpc>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7pPr>
            <a:lvl8pPr indent="0" lvl="7" marL="3200400" marR="0" rtl="0" algn="l">
              <a:lnSpc>
                <a:spcPct val="100000"/>
              </a:lnSpc>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8pPr>
            <a:lvl9pPr indent="0" lvl="8" marL="3657600" marR="0" rtl="0" algn="l">
              <a:lnSpc>
                <a:spcPct val="100000"/>
              </a:lnSpc>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ontent">
    <p:bg>
      <p:bgPr>
        <a:blipFill rotWithShape="1">
          <a:blip r:embed="rId2">
            <a:alphaModFix/>
          </a:blip>
          <a:stretch>
            <a:fillRect b="0" l="0" r="0" t="0"/>
          </a:stretch>
        </a:blipFill>
      </p:bgPr>
    </p:bg>
    <p:spTree>
      <p:nvGrpSpPr>
        <p:cNvPr id="25" name="Shape 25"/>
        <p:cNvGrpSpPr/>
        <p:nvPr/>
      </p:nvGrpSpPr>
      <p:grpSpPr>
        <a:xfrm>
          <a:off x="0" y="0"/>
          <a:ext cx="0" cy="0"/>
          <a:chOff x="0" y="0"/>
          <a:chExt cx="0" cy="0"/>
        </a:xfrm>
      </p:grpSpPr>
      <p:sp>
        <p:nvSpPr>
          <p:cNvPr id="26" name="Shape 26"/>
          <p:cNvSpPr txBox="1"/>
          <p:nvPr>
            <p:ph idx="1" type="body"/>
          </p:nvPr>
        </p:nvSpPr>
        <p:spPr>
          <a:xfrm>
            <a:off x="1279183" y="1200150"/>
            <a:ext cx="6565569" cy="3288303"/>
          </a:xfrm>
          <a:prstGeom prst="rect">
            <a:avLst/>
          </a:prstGeom>
          <a:noFill/>
          <a:ln>
            <a:noFill/>
          </a:ln>
        </p:spPr>
        <p:txBody>
          <a:bodyPr anchorCtr="0" anchor="t" bIns="91425" lIns="91425" rIns="91425"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wo Content">
    <p:bg>
      <p:bgPr>
        <a:blipFill rotWithShape="1">
          <a:blip r:embed="rId2">
            <a:alphaModFix/>
          </a:blip>
          <a:stretch>
            <a:fillRect b="0" l="0" r="0" t="0"/>
          </a:stretch>
        </a:blipFill>
      </p:bgPr>
    </p:bg>
    <p:spTree>
      <p:nvGrpSpPr>
        <p:cNvPr id="27" name="Shape 27"/>
        <p:cNvGrpSpPr/>
        <p:nvPr/>
      </p:nvGrpSpPr>
      <p:grpSpPr>
        <a:xfrm>
          <a:off x="0" y="0"/>
          <a:ext cx="0" cy="0"/>
          <a:chOff x="0" y="0"/>
          <a:chExt cx="0" cy="0"/>
        </a:xfrm>
      </p:grpSpPr>
      <p:sp>
        <p:nvSpPr>
          <p:cNvPr id="28" name="Shape 28"/>
          <p:cNvSpPr txBox="1"/>
          <p:nvPr>
            <p:ph idx="1" type="body"/>
          </p:nvPr>
        </p:nvSpPr>
        <p:spPr>
          <a:xfrm>
            <a:off x="457200" y="1200150"/>
            <a:ext cx="4038598" cy="3394472"/>
          </a:xfrm>
          <a:prstGeom prst="rect">
            <a:avLst/>
          </a:prstGeom>
          <a:noFill/>
          <a:ln>
            <a:noFill/>
          </a:ln>
        </p:spPr>
        <p:txBody>
          <a:bodyPr anchorCtr="0" anchor="t" bIns="91425" lIns="91425" rIns="91425" tIns="91425"/>
          <a:lstStyle>
            <a:lvl1pPr indent="12700" lvl="0" marL="34290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19050" lvl="1" marL="74295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25400" lvl="2" marL="1143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0" lvl="3" marL="1600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0" lvl="4" marL="20574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0" lvl="5" marL="25146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0" lvl="6" marL="29718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0" lvl="7" marL="3429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0" lvl="8" marL="3886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29" name="Shape 29"/>
          <p:cNvSpPr txBox="1"/>
          <p:nvPr>
            <p:ph idx="2" type="body"/>
          </p:nvPr>
        </p:nvSpPr>
        <p:spPr>
          <a:xfrm>
            <a:off x="4648200" y="1200150"/>
            <a:ext cx="4038598" cy="3394472"/>
          </a:xfrm>
          <a:prstGeom prst="rect">
            <a:avLst/>
          </a:prstGeom>
          <a:noFill/>
          <a:ln>
            <a:noFill/>
          </a:ln>
        </p:spPr>
        <p:txBody>
          <a:bodyPr anchorCtr="0" anchor="t" bIns="91425" lIns="91425" rIns="91425" tIns="91425"/>
          <a:lstStyle>
            <a:lvl1pPr indent="12700" lvl="0" marL="34290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19050" lvl="1" marL="74295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25400" lvl="2" marL="1143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0" lvl="3" marL="1600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0" lvl="4" marL="20574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0" lvl="5" marL="25146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0" lvl="6" marL="29718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0" lvl="7" marL="3429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0" lvl="8" marL="3886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blipFill rotWithShape="1">
          <a:blip r:embed="rId2">
            <a:alphaModFix/>
          </a:blip>
          <a:stretch>
            <a:fillRect b="0" l="0" r="0" t="0"/>
          </a:stretch>
        </a:blipFill>
      </p:bgPr>
    </p:bg>
    <p:spTree>
      <p:nvGrpSpPr>
        <p:cNvPr id="30" name="Shape 3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2_Content with Caption">
    <p:bg>
      <p:bgPr>
        <a:blipFill rotWithShape="1">
          <a:blip r:embed="rId2">
            <a:alphaModFix/>
          </a:blip>
          <a:stretch>
            <a:fillRect b="0" l="0" r="0" t="0"/>
          </a:stretch>
        </a:blipFill>
      </p:bgPr>
    </p:bg>
    <p:spTree>
      <p:nvGrpSpPr>
        <p:cNvPr id="31" name="Shape 31"/>
        <p:cNvGrpSpPr/>
        <p:nvPr/>
      </p:nvGrpSpPr>
      <p:grpSpPr>
        <a:xfrm>
          <a:off x="0" y="0"/>
          <a:ext cx="0" cy="0"/>
          <a:chOff x="0" y="0"/>
          <a:chExt cx="0" cy="0"/>
        </a:xfrm>
      </p:grpSpPr>
      <p:sp>
        <p:nvSpPr>
          <p:cNvPr id="32" name="Shape 32"/>
          <p:cNvSpPr/>
          <p:nvPr>
            <p:ph idx="2" type="pic"/>
          </p:nvPr>
        </p:nvSpPr>
        <p:spPr>
          <a:xfrm>
            <a:off x="1785576" y="1316923"/>
            <a:ext cx="5486399" cy="3086098"/>
          </a:xfrm>
          <a:prstGeom prst="rect">
            <a:avLst/>
          </a:prstGeom>
          <a:noFill/>
          <a:ln>
            <a:noFill/>
          </a:ln>
        </p:spPr>
        <p:txBody>
          <a:bodyPr anchorCtr="0" anchor="t" bIns="91425" lIns="91425" rIns="91425" tIns="91425"/>
          <a:lstStyle>
            <a:lvl1pPr indent="0" lvl="0" marL="0" marR="0" rtl="0" algn="l">
              <a:lnSpc>
                <a:spcPct val="100000"/>
              </a:lnSpc>
              <a:spcBef>
                <a:spcPts val="640"/>
              </a:spcBef>
              <a:spcAft>
                <a:spcPts val="0"/>
              </a:spcAft>
              <a:buClr>
                <a:schemeClr val="dk1"/>
              </a:buClr>
              <a:buFont typeface="Arial"/>
              <a:buNone/>
              <a:defRPr b="0" i="0" sz="3200" u="none" cap="none" strike="noStrike">
                <a:solidFill>
                  <a:schemeClr val="dk1"/>
                </a:solidFill>
                <a:latin typeface="Arial"/>
                <a:ea typeface="Arial"/>
                <a:cs typeface="Arial"/>
                <a:sym typeface="Arial"/>
              </a:defRPr>
            </a:lvl1pPr>
            <a:lvl2pPr indent="0" lvl="1" marL="457200" marR="0" rtl="0" algn="l">
              <a:lnSpc>
                <a:spcPct val="100000"/>
              </a:lnSpc>
              <a:spcBef>
                <a:spcPts val="560"/>
              </a:spcBef>
              <a:spcAft>
                <a:spcPts val="0"/>
              </a:spcAft>
              <a:buClr>
                <a:schemeClr val="dk1"/>
              </a:buClr>
              <a:buFont typeface="Arial"/>
              <a:buNone/>
              <a:defRPr b="0" i="0" sz="2800" u="none" cap="none" strike="noStrike">
                <a:solidFill>
                  <a:schemeClr val="dk1"/>
                </a:solidFill>
                <a:latin typeface="Arial"/>
                <a:ea typeface="Arial"/>
                <a:cs typeface="Arial"/>
                <a:sym typeface="Arial"/>
              </a:defRPr>
            </a:lvl2pPr>
            <a:lvl3pPr indent="0" lvl="2" marL="914400" marR="0" rtl="0" algn="l">
              <a:lnSpc>
                <a:spcPct val="100000"/>
              </a:lnSpc>
              <a:spcBef>
                <a:spcPts val="48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4pPr>
            <a:lvl5pPr indent="0" lvl="4" marL="1828800" marR="0" rtl="0" algn="l">
              <a:lnSpc>
                <a:spcPct val="100000"/>
              </a:lnSpc>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5pPr>
            <a:lvl6pPr indent="0" lvl="5" marL="2286000" marR="0" rtl="0" algn="l">
              <a:lnSpc>
                <a:spcPct val="100000"/>
              </a:lnSpc>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6pPr>
            <a:lvl7pPr indent="0" lvl="6" marL="2743200" marR="0" rtl="0" algn="l">
              <a:lnSpc>
                <a:spcPct val="100000"/>
              </a:lnSpc>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7pPr>
            <a:lvl8pPr indent="0" lvl="7" marL="3200400" marR="0" rtl="0" algn="l">
              <a:lnSpc>
                <a:spcPct val="100000"/>
              </a:lnSpc>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8pPr>
            <a:lvl9pPr indent="0" lvl="8" marL="3657600" marR="0" rtl="0" algn="l">
              <a:lnSpc>
                <a:spcPct val="100000"/>
              </a:lnSpc>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05979"/>
            <a:ext cx="8229600" cy="85725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Arial"/>
              <a:buNone/>
              <a:defRPr b="0" i="0" sz="4400" u="none" cap="none" strike="noStrike">
                <a:solidFill>
                  <a:schemeClr val="dk1"/>
                </a:solidFill>
                <a:latin typeface="Arial"/>
                <a:ea typeface="Arial"/>
                <a:cs typeface="Arial"/>
                <a:sym typeface="Arial"/>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11" name="Shape 11"/>
          <p:cNvSpPr txBox="1"/>
          <p:nvPr>
            <p:ph idx="1" type="body"/>
          </p:nvPr>
        </p:nvSpPr>
        <p:spPr>
          <a:xfrm>
            <a:off x="457200" y="1200150"/>
            <a:ext cx="8229600" cy="3394472"/>
          </a:xfrm>
          <a:prstGeom prst="rect">
            <a:avLst/>
          </a:prstGeom>
          <a:noFill/>
          <a:ln>
            <a:noFill/>
          </a:ln>
        </p:spPr>
        <p:txBody>
          <a:bodyPr anchorCtr="0" anchor="t" bIns="91425" lIns="91425" rIns="91425"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dps.texas.gov/RSD/CHL/Reports/2015Calendar/byAge/9LicenseApplicationsIssued.pdf" TargetMode="External"/><Relationship Id="rId4" Type="http://schemas.openxmlformats.org/officeDocument/2006/relationships/hyperlink" Target="http://www.dps.texas.gov/rsd/chl/reports/ActLicAndInstr/ActiveLicandInstr2015.pdf" TargetMode="External"/><Relationship Id="rId5" Type="http://schemas.openxmlformats.org/officeDocument/2006/relationships/hyperlink" Target="https://www.txdps.state.tx.us/rsd/chl/reports/convrates.htm" TargetMode="External"/><Relationship Id="rId6" Type="http://schemas.openxmlformats.org/officeDocument/2006/relationships/image" Target="../media/image0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08.png"/><Relationship Id="rId4" Type="http://schemas.openxmlformats.org/officeDocument/2006/relationships/image" Target="../media/image16.jpg"/><Relationship Id="rId9" Type="http://schemas.openxmlformats.org/officeDocument/2006/relationships/image" Target="../media/image04.jpg"/><Relationship Id="rId5" Type="http://schemas.openxmlformats.org/officeDocument/2006/relationships/image" Target="../media/image05.jpg"/><Relationship Id="rId6" Type="http://schemas.openxmlformats.org/officeDocument/2006/relationships/hyperlink" Target="https://www.flickr.com/photos/mtefft/4286119066" TargetMode="External"/><Relationship Id="rId7" Type="http://schemas.openxmlformats.org/officeDocument/2006/relationships/image" Target="../media/image07.jpg"/><Relationship Id="rId8"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0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statutes.legis.state.tx.us/Docs/PE/htm/PE.46.htm#46.0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uta.edu/policy/hop/12-50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www.uta.edu/news/info/campus-carry/map.php"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www.uta.edu/campuscarry"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www.uta.edu/policy/hop/12-500" TargetMode="External"/><Relationship Id="rId4" Type="http://schemas.openxmlformats.org/officeDocument/2006/relationships/hyperlink" Target="http://www.uta.edu/news/info/campus-carry/index.php" TargetMode="External"/><Relationship Id="rId9" Type="http://schemas.openxmlformats.org/officeDocument/2006/relationships/hyperlink" Target="http://www.statutes.legis.state.tx.us/Docs/PE/htm/PE.46.htm" TargetMode="External"/><Relationship Id="rId5" Type="http://schemas.openxmlformats.org/officeDocument/2006/relationships/hyperlink" Target="http://www.uta.edu/news/info/campus-carry/faqs.php" TargetMode="External"/><Relationship Id="rId6" Type="http://schemas.openxmlformats.org/officeDocument/2006/relationships/hyperlink" Target="http://www.legis.state.tx.us/tlodocs/84R/billtext/pdf/SB00011F.pdf" TargetMode="External"/><Relationship Id="rId7" Type="http://schemas.openxmlformats.org/officeDocument/2006/relationships/hyperlink" Target="http://dps.texas.gov/RSD/CHL/index.htm" TargetMode="External"/><Relationship Id="rId8" Type="http://schemas.openxmlformats.org/officeDocument/2006/relationships/hyperlink" Target="http://www.statutes.legis.state.tx.us/Docs/GV/htm/GV.411.htm"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s://bbreports.uta.edu/Reports/Pages/Report.aspx?ItemPath=/University+Compliance+Services/Annual+General+Compliance+Training+Reports/Anhttp://www.uta.edu/housing/housing/manuals/index.php" TargetMode="External"/><Relationship Id="rId4" Type="http://schemas.openxmlformats.org/officeDocument/2006/relationships/hyperlink" Target="http://www.uta.edu/campus-ops/conferences/_docs/Summer%20Camp%20%20Guide.pd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0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uta.edu/policy/hop/12-50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uta.edu/policy/hop/12-500" TargetMode="External"/><Relationship Id="rId4" Type="http://schemas.openxmlformats.org/officeDocument/2006/relationships/hyperlink" Target="http://www.txdps.state.tx.us/rsd/chl/index.htm" TargetMode="External"/><Relationship Id="rId5" Type="http://schemas.openxmlformats.org/officeDocument/2006/relationships/hyperlink" Target="https://www.uta.edu/policy/hop/12-50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legis.state.tx.us/tlodocs/84R/billtext/pdf/SB00011F.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43" name="Shape 43"/>
        <p:cNvGrpSpPr/>
        <p:nvPr/>
      </p:nvGrpSpPr>
      <p:grpSpPr>
        <a:xfrm>
          <a:off x="0" y="0"/>
          <a:ext cx="0" cy="0"/>
          <a:chOff x="0" y="0"/>
          <a:chExt cx="0" cy="0"/>
        </a:xfrm>
      </p:grpSpPr>
      <p:sp>
        <p:nvSpPr>
          <p:cNvPr id="44" name="Shape 44"/>
          <p:cNvSpPr txBox="1"/>
          <p:nvPr/>
        </p:nvSpPr>
        <p:spPr>
          <a:xfrm>
            <a:off x="603518" y="3041431"/>
            <a:ext cx="8018619" cy="116955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17365D"/>
              </a:buClr>
              <a:buSzPct val="25000"/>
              <a:buFont typeface="Arial"/>
              <a:buNone/>
            </a:pPr>
            <a:r>
              <a:rPr b="1" i="0" lang="en-US" sz="4000" u="none" cap="none" strike="noStrike">
                <a:solidFill>
                  <a:srgbClr val="17365D"/>
                </a:solidFill>
                <a:latin typeface="Arial"/>
                <a:ea typeface="Arial"/>
                <a:cs typeface="Arial"/>
                <a:sym typeface="Arial"/>
              </a:rPr>
              <a:t>Campus Carry: The Basics</a:t>
            </a:r>
          </a:p>
          <a:p>
            <a:pPr indent="0" lvl="0" marL="0" marR="0" rtl="0" algn="l">
              <a:lnSpc>
                <a:spcPct val="100000"/>
              </a:lnSpc>
              <a:spcBef>
                <a:spcPts val="0"/>
              </a:spcBef>
              <a:spcAft>
                <a:spcPts val="0"/>
              </a:spcAft>
              <a:buClr>
                <a:schemeClr val="dk1"/>
              </a:buClr>
              <a:buSzPct val="25000"/>
              <a:buFont typeface="Arial"/>
              <a:buNone/>
            </a:pPr>
            <a:r>
              <a:rPr b="0" i="0" lang="en-US" sz="3000" u="none" cap="none" strike="noStrike">
                <a:solidFill>
                  <a:schemeClr val="dk1"/>
                </a:solidFill>
                <a:latin typeface="Arial"/>
                <a:ea typeface="Arial"/>
                <a:cs typeface="Arial"/>
                <a:sym typeface="Arial"/>
              </a:rPr>
              <a:t>Concealed handguns on the UTA campus</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nvSpPr>
        <p:spPr>
          <a:xfrm>
            <a:off x="1374275" y="1302808"/>
            <a:ext cx="6778048" cy="209288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600" u="none" cap="none" strike="noStrike">
                <a:solidFill>
                  <a:schemeClr val="dk1"/>
                </a:solidFill>
                <a:latin typeface="Arial"/>
                <a:ea typeface="Arial"/>
                <a:cs typeface="Arial"/>
                <a:sym typeface="Arial"/>
              </a:rPr>
              <a:t>In addition to Texas, other states such as Colorado, Idaho, Kansas, Mississippi, Oregon, Utah, and Wisconsin have “campus carry” laws. Some states have had this law in place for many years.</a:t>
            </a:r>
          </a:p>
        </p:txBody>
      </p:sp>
      <p:sp>
        <p:nvSpPr>
          <p:cNvPr id="104" name="Shape 104"/>
          <p:cNvSpPr txBox="1"/>
          <p:nvPr/>
        </p:nvSpPr>
        <p:spPr>
          <a:xfrm>
            <a:off x="0" y="-8080"/>
            <a:ext cx="9144000" cy="840746"/>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800" u="none" cap="none" strike="noStrike">
                <a:solidFill>
                  <a:schemeClr val="lt1"/>
                </a:solidFill>
                <a:latin typeface="Arial"/>
                <a:ea typeface="Arial"/>
                <a:cs typeface="Arial"/>
                <a:sym typeface="Arial"/>
              </a:rPr>
              <a:t>Campus Carry Across the U.S.</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nvSpPr>
        <p:spPr>
          <a:xfrm>
            <a:off x="4572000" y="1107325"/>
            <a:ext cx="3928517" cy="2554543"/>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Around 3-4% of the population of the State of Texas has a license to carry.</a:t>
            </a:r>
          </a:p>
          <a:p>
            <a:pPr indent="-457200" lvl="0"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Most people who have a LTC are over the age of 40.</a:t>
            </a:r>
          </a:p>
          <a:p>
            <a:pPr indent="-457200" lvl="0"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In 2015, 0.2459% of criminal convictions were committed by LTC Holders.</a:t>
            </a:r>
          </a:p>
        </p:txBody>
      </p:sp>
      <p:sp>
        <p:nvSpPr>
          <p:cNvPr id="110" name="Shape 110"/>
          <p:cNvSpPr txBox="1"/>
          <p:nvPr/>
        </p:nvSpPr>
        <p:spPr>
          <a:xfrm>
            <a:off x="0" y="-8080"/>
            <a:ext cx="9144000" cy="840746"/>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800" u="none" cap="none" strike="noStrike">
                <a:solidFill>
                  <a:schemeClr val="lt1"/>
                </a:solidFill>
                <a:latin typeface="Arial"/>
                <a:ea typeface="Arial"/>
                <a:cs typeface="Arial"/>
                <a:sym typeface="Arial"/>
              </a:rPr>
              <a:t>Demographics</a:t>
            </a:r>
          </a:p>
        </p:txBody>
      </p:sp>
      <p:sp>
        <p:nvSpPr>
          <p:cNvPr id="111" name="Shape 111"/>
          <p:cNvSpPr/>
          <p:nvPr/>
        </p:nvSpPr>
        <p:spPr>
          <a:xfrm>
            <a:off x="81146" y="3769753"/>
            <a:ext cx="5978362" cy="707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000" u="none" cap="none" strike="noStrike">
                <a:solidFill>
                  <a:schemeClr val="dk1"/>
                </a:solidFill>
                <a:latin typeface="Arial"/>
                <a:ea typeface="Arial"/>
                <a:cs typeface="Arial"/>
                <a:sym typeface="Arial"/>
              </a:rPr>
              <a:t>Source:</a:t>
            </a:r>
          </a:p>
          <a:p>
            <a:pPr indent="0" lvl="0" marL="0" marR="0" rtl="0" algn="l">
              <a:lnSpc>
                <a:spcPct val="100000"/>
              </a:lnSpc>
              <a:spcBef>
                <a:spcPts val="0"/>
              </a:spcBef>
              <a:spcAft>
                <a:spcPts val="0"/>
              </a:spcAft>
              <a:buClr>
                <a:schemeClr val="hlink"/>
              </a:buClr>
              <a:buSzPct val="25000"/>
              <a:buFont typeface="Arial"/>
              <a:buNone/>
            </a:pPr>
            <a:r>
              <a:rPr b="0" i="0" lang="en-US" sz="1000" u="sng" cap="none" strike="noStrike">
                <a:solidFill>
                  <a:schemeClr val="hlink"/>
                </a:solidFill>
                <a:latin typeface="Arial"/>
                <a:ea typeface="Arial"/>
                <a:cs typeface="Arial"/>
                <a:sym typeface="Arial"/>
                <a:hlinkClick r:id="rId3"/>
              </a:rPr>
              <a:t>http://www.dps.texas.gov/RSD/CHL/Reports/2015Calendar/byAge/9LicenseApplicationsIssued.pdf</a:t>
            </a:r>
            <a:r>
              <a:rPr b="0" i="0" lang="en-US" sz="1000" u="none" cap="none" strike="noStrike">
                <a:solidFill>
                  <a:schemeClr val="dk1"/>
                </a:solidFill>
                <a:latin typeface="Arial"/>
                <a:ea typeface="Arial"/>
                <a:cs typeface="Arial"/>
                <a:sym typeface="Arial"/>
              </a:rPr>
              <a:t>  </a:t>
            </a:r>
            <a:r>
              <a:rPr b="0" i="0" lang="en-US" sz="1000" u="sng" cap="none" strike="noStrike">
                <a:solidFill>
                  <a:schemeClr val="hlink"/>
                </a:solidFill>
                <a:latin typeface="Arial"/>
                <a:ea typeface="Arial"/>
                <a:cs typeface="Arial"/>
                <a:sym typeface="Arial"/>
                <a:hlinkClick r:id="rId4"/>
              </a:rPr>
              <a:t>http://www.dps.texas.gov/rsd/chl/reports/ActLicAndInstr/ActiveLicandInstr2015.pdf</a:t>
            </a:r>
            <a:r>
              <a:rPr b="0" i="0" lang="en-US" sz="1000" u="none" cap="none" strike="noStrike">
                <a:solidFill>
                  <a:schemeClr val="dk1"/>
                </a:solidFill>
                <a:latin typeface="Arial"/>
                <a:ea typeface="Arial"/>
                <a:cs typeface="Arial"/>
                <a:sym typeface="Arial"/>
              </a:rPr>
              <a:t> </a:t>
            </a:r>
          </a:p>
          <a:p>
            <a:pPr indent="0" lvl="0" marL="0" marR="0" rtl="0" algn="l">
              <a:lnSpc>
                <a:spcPct val="100000"/>
              </a:lnSpc>
              <a:spcBef>
                <a:spcPts val="0"/>
              </a:spcBef>
              <a:spcAft>
                <a:spcPts val="0"/>
              </a:spcAft>
              <a:buClr>
                <a:schemeClr val="hlink"/>
              </a:buClr>
              <a:buSzPct val="25000"/>
              <a:buFont typeface="Arial"/>
              <a:buNone/>
            </a:pPr>
            <a:r>
              <a:rPr b="0" i="0" lang="en-US" sz="1000" u="sng" cap="none" strike="noStrike">
                <a:solidFill>
                  <a:schemeClr val="hlink"/>
                </a:solidFill>
                <a:latin typeface="Arial"/>
                <a:ea typeface="Arial"/>
                <a:cs typeface="Arial"/>
                <a:sym typeface="Arial"/>
                <a:hlinkClick r:id="rId5"/>
              </a:rPr>
              <a:t>https://www.txdps.state.tx.us/rsd/chl/reports/convrates.htm</a:t>
            </a:r>
          </a:p>
        </p:txBody>
      </p:sp>
      <p:pic>
        <p:nvPicPr>
          <p:cNvPr descr="LTC holders pie chart.png" id="112" name="Shape 112"/>
          <p:cNvPicPr preferRelativeResize="0"/>
          <p:nvPr/>
        </p:nvPicPr>
        <p:blipFill rotWithShape="1">
          <a:blip r:embed="rId6">
            <a:alphaModFix/>
          </a:blip>
          <a:srcRect b="0" l="0" r="0" t="0"/>
          <a:stretch/>
        </p:blipFill>
        <p:spPr>
          <a:xfrm>
            <a:off x="785225" y="1015236"/>
            <a:ext cx="3293024" cy="2787675"/>
          </a:xfrm>
          <a:prstGeom prst="rect">
            <a:avLst/>
          </a:prstGeom>
          <a:noFill/>
          <a:ln>
            <a:noFill/>
          </a:ln>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nvSpPr>
        <p:spPr>
          <a:xfrm>
            <a:off x="880611" y="1315508"/>
            <a:ext cx="7709597" cy="224676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UTA is committed to providing a </a:t>
            </a:r>
            <a:r>
              <a:rPr b="1" i="0" lang="en-US" sz="2000" u="none" cap="none" strike="noStrike">
                <a:solidFill>
                  <a:schemeClr val="dk1"/>
                </a:solidFill>
                <a:latin typeface="Arial"/>
                <a:ea typeface="Arial"/>
                <a:cs typeface="Arial"/>
                <a:sym typeface="Arial"/>
              </a:rPr>
              <a:t>safe and secure learning, working and living environment </a:t>
            </a:r>
            <a:r>
              <a:rPr b="0" i="0" lang="en-US" sz="2000" u="none" cap="none" strike="noStrike">
                <a:solidFill>
                  <a:schemeClr val="dk1"/>
                </a:solidFill>
                <a:latin typeface="Arial"/>
                <a:ea typeface="Arial"/>
                <a:cs typeface="Arial"/>
                <a:sym typeface="Arial"/>
              </a:rPr>
              <a:t>for our students, faculty, staff, and visitors and we must also respect the individual rights of those who are licensed to carry a concealed handgun.</a:t>
            </a:r>
          </a:p>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We must comply with the law to the fullest extent possible without jeopardizing the free exchange of views and inclusive nature for which our campus is known.</a:t>
            </a:r>
          </a:p>
        </p:txBody>
      </p:sp>
      <p:sp>
        <p:nvSpPr>
          <p:cNvPr id="118" name="Shape 118"/>
          <p:cNvSpPr txBox="1"/>
          <p:nvPr/>
        </p:nvSpPr>
        <p:spPr>
          <a:xfrm>
            <a:off x="0" y="-8080"/>
            <a:ext cx="9144000" cy="840746"/>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800" u="none" cap="none" strike="noStrike">
                <a:solidFill>
                  <a:schemeClr val="lt1"/>
                </a:solidFill>
                <a:latin typeface="Arial"/>
                <a:ea typeface="Arial"/>
                <a:cs typeface="Arial"/>
                <a:sym typeface="Arial"/>
              </a:rPr>
              <a:t>UTA’s Commitment</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nvSpPr>
        <p:spPr>
          <a:xfrm>
            <a:off x="540912" y="884157"/>
            <a:ext cx="7907627" cy="10156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Changes to two different laws happened during the same legislative session and are often confused. Here are some differences between the two laws:</a:t>
            </a:r>
          </a:p>
        </p:txBody>
      </p:sp>
      <p:sp>
        <p:nvSpPr>
          <p:cNvPr id="124" name="Shape 124"/>
          <p:cNvSpPr txBox="1"/>
          <p:nvPr/>
        </p:nvSpPr>
        <p:spPr>
          <a:xfrm>
            <a:off x="0" y="-8080"/>
            <a:ext cx="9144000" cy="840746"/>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800" u="none" cap="none" strike="noStrike">
                <a:solidFill>
                  <a:schemeClr val="lt1"/>
                </a:solidFill>
                <a:latin typeface="Arial"/>
                <a:ea typeface="Arial"/>
                <a:cs typeface="Arial"/>
                <a:sym typeface="Arial"/>
              </a:rPr>
              <a:t>Open Carry vs. Concealed Carry</a:t>
            </a:r>
          </a:p>
        </p:txBody>
      </p:sp>
      <p:sp>
        <p:nvSpPr>
          <p:cNvPr id="125" name="Shape 125"/>
          <p:cNvSpPr txBox="1"/>
          <p:nvPr/>
        </p:nvSpPr>
        <p:spPr>
          <a:xfrm>
            <a:off x="553637" y="2019140"/>
            <a:ext cx="4040187" cy="43100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200" u="none" cap="none" strike="noStrike">
                <a:solidFill>
                  <a:schemeClr val="dk1"/>
                </a:solidFill>
                <a:latin typeface="Arial"/>
                <a:ea typeface="Arial"/>
                <a:cs typeface="Arial"/>
                <a:sym typeface="Arial"/>
              </a:rPr>
              <a:t>Open Carry</a:t>
            </a:r>
          </a:p>
        </p:txBody>
      </p:sp>
      <p:sp>
        <p:nvSpPr>
          <p:cNvPr id="126" name="Shape 126"/>
          <p:cNvSpPr txBox="1"/>
          <p:nvPr>
            <p:ph idx="1" type="body"/>
          </p:nvPr>
        </p:nvSpPr>
        <p:spPr>
          <a:xfrm>
            <a:off x="553637" y="2411243"/>
            <a:ext cx="4040187" cy="1909623"/>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The handgun can be carried in the “open”, such as in a holster outside of the clothing.</a:t>
            </a:r>
          </a:p>
          <a:p>
            <a:pPr indent="-342900" lvl="0" marL="342900" marR="0" rtl="0" algn="l">
              <a:lnSpc>
                <a:spcPct val="100000"/>
              </a:lnSpc>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Prohibited for anyone on campus (excluding commissioned peace officers).</a:t>
            </a:r>
          </a:p>
        </p:txBody>
      </p:sp>
      <p:sp>
        <p:nvSpPr>
          <p:cNvPr id="127" name="Shape 127"/>
          <p:cNvSpPr txBox="1"/>
          <p:nvPr/>
        </p:nvSpPr>
        <p:spPr>
          <a:xfrm>
            <a:off x="5011916" y="2019140"/>
            <a:ext cx="4041773" cy="43100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200" u="none" cap="none" strike="noStrike">
                <a:solidFill>
                  <a:schemeClr val="dk1"/>
                </a:solidFill>
                <a:latin typeface="Arial"/>
                <a:ea typeface="Arial"/>
                <a:cs typeface="Arial"/>
                <a:sym typeface="Arial"/>
              </a:rPr>
              <a:t>Concealed Carry</a:t>
            </a:r>
          </a:p>
        </p:txBody>
      </p:sp>
      <p:sp>
        <p:nvSpPr>
          <p:cNvPr id="128" name="Shape 128"/>
          <p:cNvSpPr txBox="1"/>
          <p:nvPr>
            <p:ph idx="1" type="body"/>
          </p:nvPr>
        </p:nvSpPr>
        <p:spPr>
          <a:xfrm>
            <a:off x="5011917" y="2411243"/>
            <a:ext cx="3488138" cy="2064544"/>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The handgun may not be noticeable by ordinary observation.</a:t>
            </a:r>
          </a:p>
          <a:p>
            <a:pPr indent="-342900" lvl="0" marL="342900" marR="0" rtl="0" algn="l">
              <a:lnSpc>
                <a:spcPct val="100000"/>
              </a:lnSpc>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Allowed for anyone who has a LTC.</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2" name="Shape 132"/>
        <p:cNvGrpSpPr/>
        <p:nvPr/>
      </p:nvGrpSpPr>
      <p:grpSpPr>
        <a:xfrm>
          <a:off x="0" y="0"/>
          <a:ext cx="0" cy="0"/>
          <a:chOff x="0" y="0"/>
          <a:chExt cx="0" cy="0"/>
        </a:xfrm>
      </p:grpSpPr>
      <p:sp>
        <p:nvSpPr>
          <p:cNvPr id="133" name="Shape 133"/>
          <p:cNvSpPr txBox="1"/>
          <p:nvPr/>
        </p:nvSpPr>
        <p:spPr>
          <a:xfrm>
            <a:off x="209581" y="1122216"/>
            <a:ext cx="8724838" cy="8771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1" i="0" sz="24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2700" u="none" cap="none" strike="noStrike">
              <a:solidFill>
                <a:schemeClr val="dk1"/>
              </a:solidFill>
              <a:latin typeface="Arial"/>
              <a:ea typeface="Arial"/>
              <a:cs typeface="Arial"/>
              <a:sym typeface="Arial"/>
            </a:endParaRPr>
          </a:p>
        </p:txBody>
      </p:sp>
      <p:pic>
        <p:nvPicPr>
          <p:cNvPr id="134" name="Shape 134"/>
          <p:cNvPicPr preferRelativeResize="0"/>
          <p:nvPr/>
        </p:nvPicPr>
        <p:blipFill rotWithShape="1">
          <a:blip r:embed="rId3">
            <a:alphaModFix/>
          </a:blip>
          <a:srcRect b="0" l="0" r="0" t="0"/>
          <a:stretch/>
        </p:blipFill>
        <p:spPr>
          <a:xfrm>
            <a:off x="6411901" y="2746689"/>
            <a:ext cx="2209377" cy="1600198"/>
          </a:xfrm>
          <a:prstGeom prst="rect">
            <a:avLst/>
          </a:prstGeom>
          <a:noFill/>
          <a:ln cap="flat" cmpd="sng" w="28575">
            <a:solidFill>
              <a:schemeClr val="dk1"/>
            </a:solidFill>
            <a:prstDash val="solid"/>
            <a:round/>
            <a:headEnd len="med" w="med" type="none"/>
            <a:tailEnd len="med" w="med" type="none"/>
          </a:ln>
        </p:spPr>
      </p:pic>
      <p:sp>
        <p:nvSpPr>
          <p:cNvPr id="135" name="Shape 135"/>
          <p:cNvSpPr txBox="1"/>
          <p:nvPr/>
        </p:nvSpPr>
        <p:spPr>
          <a:xfrm>
            <a:off x="0" y="-8080"/>
            <a:ext cx="9144000" cy="840746"/>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600" u="none" cap="none" strike="noStrike">
                <a:solidFill>
                  <a:schemeClr val="lt1"/>
                </a:solidFill>
                <a:latin typeface="Arial"/>
                <a:ea typeface="Arial"/>
                <a:cs typeface="Arial"/>
                <a:sym typeface="Arial"/>
              </a:rPr>
              <a:t>What Does Open Carry vs. Concealed Carry Look Like?</a:t>
            </a:r>
          </a:p>
        </p:txBody>
      </p:sp>
      <p:sp>
        <p:nvSpPr>
          <p:cNvPr id="136" name="Shape 136"/>
          <p:cNvSpPr txBox="1"/>
          <p:nvPr/>
        </p:nvSpPr>
        <p:spPr>
          <a:xfrm>
            <a:off x="511154" y="1013407"/>
            <a:ext cx="3394364" cy="43100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Open Carry - Visible</a:t>
            </a:r>
          </a:p>
        </p:txBody>
      </p:sp>
      <p:sp>
        <p:nvSpPr>
          <p:cNvPr id="137" name="Shape 137"/>
          <p:cNvSpPr txBox="1"/>
          <p:nvPr/>
        </p:nvSpPr>
        <p:spPr>
          <a:xfrm>
            <a:off x="1073550" y="4443475"/>
            <a:ext cx="2593500" cy="307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1" lang="en-US" sz="1400" u="none" cap="none" strike="noStrike">
                <a:solidFill>
                  <a:schemeClr val="dk1"/>
                </a:solidFill>
                <a:latin typeface="Arial"/>
                <a:ea typeface="Arial"/>
                <a:cs typeface="Arial"/>
                <a:sym typeface="Arial"/>
              </a:rPr>
              <a:t>Not allowed on UT campuses</a:t>
            </a:r>
          </a:p>
        </p:txBody>
      </p:sp>
      <p:pic>
        <p:nvPicPr>
          <p:cNvPr descr="A man with a semi-automatic handgun in a holster on his hip. He is filling a drink at an eating establishment." id="138" name="Shape 138"/>
          <p:cNvPicPr preferRelativeResize="0"/>
          <p:nvPr>
            <p:ph idx="1" type="body"/>
          </p:nvPr>
        </p:nvPicPr>
        <p:blipFill rotWithShape="1">
          <a:blip r:embed="rId4">
            <a:alphaModFix/>
          </a:blip>
          <a:srcRect b="0" l="0" r="0" t="0"/>
          <a:stretch/>
        </p:blipFill>
        <p:spPr>
          <a:xfrm>
            <a:off x="511154" y="1546804"/>
            <a:ext cx="1413164" cy="2796887"/>
          </a:xfrm>
          <a:prstGeom prst="rect">
            <a:avLst/>
          </a:prstGeom>
          <a:noFill/>
          <a:ln cap="flat" cmpd="sng" w="28575">
            <a:solidFill>
              <a:schemeClr val="dk1"/>
            </a:solidFill>
            <a:prstDash val="solid"/>
            <a:round/>
            <a:headEnd len="med" w="med" type="none"/>
            <a:tailEnd len="med" w="med" type="none"/>
          </a:ln>
        </p:spPr>
      </p:pic>
      <p:pic>
        <p:nvPicPr>
          <p:cNvPr descr="Man in dress clothes with handgun in a holster on his hip. Photo by Michael Tefft." id="139" name="Shape 139"/>
          <p:cNvPicPr preferRelativeResize="0"/>
          <p:nvPr/>
        </p:nvPicPr>
        <p:blipFill rotWithShape="1">
          <a:blip r:embed="rId5">
            <a:alphaModFix/>
          </a:blip>
          <a:srcRect b="0" l="0" r="0" t="0"/>
          <a:stretch/>
        </p:blipFill>
        <p:spPr>
          <a:xfrm>
            <a:off x="1942350" y="1546804"/>
            <a:ext cx="1963500" cy="1472625"/>
          </a:xfrm>
          <a:prstGeom prst="rect">
            <a:avLst/>
          </a:prstGeom>
          <a:noFill/>
          <a:ln cap="flat" cmpd="sng" w="28575">
            <a:solidFill>
              <a:schemeClr val="dk1"/>
            </a:solidFill>
            <a:prstDash val="solid"/>
            <a:round/>
            <a:headEnd len="med" w="med" type="none"/>
            <a:tailEnd len="med" w="med" type="none"/>
          </a:ln>
        </p:spPr>
      </p:pic>
      <p:sp>
        <p:nvSpPr>
          <p:cNvPr id="140" name="Shape 140"/>
          <p:cNvSpPr txBox="1"/>
          <p:nvPr/>
        </p:nvSpPr>
        <p:spPr>
          <a:xfrm>
            <a:off x="1875825" y="1504925"/>
            <a:ext cx="896398" cy="18466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600" u="none" cap="none" strike="noStrike">
                <a:solidFill>
                  <a:schemeClr val="lt1"/>
                </a:solidFill>
                <a:latin typeface="Arial"/>
                <a:ea typeface="Arial"/>
                <a:cs typeface="Arial"/>
                <a:sym typeface="Arial"/>
              </a:rPr>
              <a:t>Photo by </a:t>
            </a:r>
            <a:r>
              <a:rPr b="0" i="0" lang="en-US" sz="600" u="sng" cap="none" strike="noStrike">
                <a:solidFill>
                  <a:schemeClr val="hlink"/>
                </a:solidFill>
                <a:latin typeface="Arial"/>
                <a:ea typeface="Arial"/>
                <a:cs typeface="Arial"/>
                <a:sym typeface="Arial"/>
                <a:hlinkClick r:id="rId6"/>
              </a:rPr>
              <a:t>Michael Tefft</a:t>
            </a:r>
          </a:p>
        </p:txBody>
      </p:sp>
      <p:pic>
        <p:nvPicPr>
          <p:cNvPr descr="A man with a revolver in a holster on his hip. He is standing outside." id="141" name="Shape 141"/>
          <p:cNvPicPr preferRelativeResize="0"/>
          <p:nvPr/>
        </p:nvPicPr>
        <p:blipFill rotWithShape="1">
          <a:blip r:embed="rId7">
            <a:alphaModFix/>
          </a:blip>
          <a:srcRect b="0" l="0" r="0" t="0"/>
          <a:stretch/>
        </p:blipFill>
        <p:spPr>
          <a:xfrm>
            <a:off x="1942350" y="3038481"/>
            <a:ext cx="1963164" cy="1305211"/>
          </a:xfrm>
          <a:prstGeom prst="rect">
            <a:avLst/>
          </a:prstGeom>
          <a:noFill/>
          <a:ln cap="flat" cmpd="sng" w="28575">
            <a:solidFill>
              <a:schemeClr val="dk1"/>
            </a:solidFill>
            <a:prstDash val="solid"/>
            <a:round/>
            <a:headEnd len="med" w="med" type="none"/>
            <a:tailEnd len="med" w="med" type="none"/>
          </a:ln>
        </p:spPr>
      </p:pic>
      <p:sp>
        <p:nvSpPr>
          <p:cNvPr id="142" name="Shape 142"/>
          <p:cNvSpPr txBox="1"/>
          <p:nvPr/>
        </p:nvSpPr>
        <p:spPr>
          <a:xfrm>
            <a:off x="4709082" y="1013407"/>
            <a:ext cx="3912196" cy="43100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Concealed Carry - Not Visible</a:t>
            </a:r>
          </a:p>
        </p:txBody>
      </p:sp>
      <p:sp>
        <p:nvSpPr>
          <p:cNvPr id="143" name="Shape 143"/>
          <p:cNvSpPr txBox="1"/>
          <p:nvPr/>
        </p:nvSpPr>
        <p:spPr>
          <a:xfrm>
            <a:off x="5212357" y="4443473"/>
            <a:ext cx="2960361" cy="52321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1" lang="en-US" sz="1400" u="none" cap="none" strike="noStrike">
                <a:solidFill>
                  <a:schemeClr val="dk1"/>
                </a:solidFill>
                <a:latin typeface="Arial"/>
                <a:ea typeface="Arial"/>
                <a:cs typeface="Arial"/>
                <a:sym typeface="Arial"/>
              </a:rPr>
              <a:t>Starting August 1, 2016, allowed by LTC holders on UT campuses</a:t>
            </a:r>
          </a:p>
        </p:txBody>
      </p:sp>
      <p:pic>
        <p:nvPicPr>
          <p:cNvPr descr="A woman holding her purse and several shopping bags. She is standing outside." id="144" name="Shape 144"/>
          <p:cNvPicPr preferRelativeResize="0"/>
          <p:nvPr/>
        </p:nvPicPr>
        <p:blipFill rotWithShape="1">
          <a:blip r:embed="rId8">
            <a:alphaModFix/>
          </a:blip>
          <a:srcRect b="0" l="0" r="0" t="0"/>
          <a:stretch/>
        </p:blipFill>
        <p:spPr>
          <a:xfrm>
            <a:off x="4709082" y="1546804"/>
            <a:ext cx="1717965" cy="2796887"/>
          </a:xfrm>
          <a:prstGeom prst="rect">
            <a:avLst/>
          </a:prstGeom>
          <a:noFill/>
          <a:ln cap="flat" cmpd="sng" w="28575">
            <a:solidFill>
              <a:schemeClr val="dk1"/>
            </a:solidFill>
            <a:prstDash val="solid"/>
            <a:round/>
            <a:headEnd len="med" w="med" type="none"/>
            <a:tailEnd len="med" w="med" type="none"/>
          </a:ln>
        </p:spPr>
      </p:pic>
      <p:pic>
        <p:nvPicPr>
          <p:cNvPr descr="A person with a backpack in their lap, using their phone." id="145" name="Shape 145"/>
          <p:cNvPicPr preferRelativeResize="0"/>
          <p:nvPr>
            <p:ph idx="1" type="body"/>
          </p:nvPr>
        </p:nvPicPr>
        <p:blipFill rotWithShape="1">
          <a:blip r:embed="rId9">
            <a:alphaModFix/>
          </a:blip>
          <a:srcRect b="0" l="0" r="0" t="0"/>
          <a:stretch/>
        </p:blipFill>
        <p:spPr>
          <a:xfrm>
            <a:off x="6454542" y="1546804"/>
            <a:ext cx="2167470" cy="1219202"/>
          </a:xfrm>
          <a:prstGeom prst="rect">
            <a:avLst/>
          </a:prstGeom>
          <a:noFill/>
          <a:ln cap="flat" cmpd="sng" w="28575">
            <a:solidFill>
              <a:schemeClr val="dk1"/>
            </a:solidFill>
            <a:prstDash val="solid"/>
            <a:round/>
            <a:headEnd len="med" w="med" type="none"/>
            <a:tailEnd len="med" w="med" type="none"/>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nvSpPr>
        <p:spPr>
          <a:xfrm>
            <a:off x="0" y="-8080"/>
            <a:ext cx="9144000" cy="840746"/>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800" u="none" cap="none" strike="noStrike">
                <a:solidFill>
                  <a:schemeClr val="lt1"/>
                </a:solidFill>
                <a:latin typeface="Arial"/>
                <a:ea typeface="Arial"/>
                <a:cs typeface="Arial"/>
                <a:sym typeface="Arial"/>
              </a:rPr>
              <a:t>Open Carry vs. Concealed Carry Signage</a:t>
            </a:r>
          </a:p>
        </p:txBody>
      </p:sp>
      <p:sp>
        <p:nvSpPr>
          <p:cNvPr id="151" name="Shape 151"/>
          <p:cNvSpPr txBox="1"/>
          <p:nvPr>
            <p:ph idx="1" type="body"/>
          </p:nvPr>
        </p:nvSpPr>
        <p:spPr>
          <a:xfrm>
            <a:off x="328412" y="907962"/>
            <a:ext cx="5686022" cy="330477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Signs such as the one to the right are posted at locations where handguns are not allowed.</a:t>
            </a:r>
          </a:p>
          <a:p>
            <a:pPr indent="0" lvl="0" marL="0" marR="0" rtl="0" algn="l">
              <a:lnSpc>
                <a:spcPct val="100000"/>
              </a:lnSpc>
              <a:spcBef>
                <a:spcPts val="480"/>
              </a:spcBef>
              <a:spcAft>
                <a:spcPts val="0"/>
              </a:spcAft>
              <a:buClr>
                <a:schemeClr val="dk1"/>
              </a:buClr>
              <a:buSzPct val="250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48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The license holder is responsible for knowing where a handgun may and may not be carried.</a:t>
            </a:r>
          </a:p>
        </p:txBody>
      </p:sp>
      <p:pic>
        <p:nvPicPr>
          <p:cNvPr descr="A 30.06 sign you may see around campus. The language is in English and Spanish and says, &quot;Pursuant to section 30.06, Penal Code (Trespass by license holder with a concealed handgun) a person licensed under subchapter H, chaipter 411, Government Code (Handgun Licensing Law), may not enter this property with a concealed handgun.&quot;" id="152" name="Shape 152" title="A 30.06 sign you may see around campus"/>
          <p:cNvPicPr preferRelativeResize="0"/>
          <p:nvPr/>
        </p:nvPicPr>
        <p:blipFill rotWithShape="1">
          <a:blip r:embed="rId3">
            <a:alphaModFix/>
          </a:blip>
          <a:srcRect b="0" l="0" r="0" t="0"/>
          <a:stretch/>
        </p:blipFill>
        <p:spPr>
          <a:xfrm>
            <a:off x="6112100" y="1245225"/>
            <a:ext cx="2659415" cy="2353780"/>
          </a:xfrm>
          <a:prstGeom prst="rect">
            <a:avLst/>
          </a:prstGeom>
          <a:noFill/>
          <a:ln cap="flat" cmpd="sng" w="19050">
            <a:solidFill>
              <a:schemeClr val="dk1"/>
            </a:solidFill>
            <a:prstDash val="solid"/>
            <a:round/>
            <a:headEnd len="med" w="med" type="none"/>
            <a:tailEnd len="med" w="med" type="none"/>
          </a:ln>
        </p:spPr>
      </p:pic>
      <p:sp>
        <p:nvSpPr>
          <p:cNvPr id="153" name="Shape 153"/>
          <p:cNvSpPr txBox="1"/>
          <p:nvPr/>
        </p:nvSpPr>
        <p:spPr>
          <a:xfrm>
            <a:off x="6550482" y="3669841"/>
            <a:ext cx="1782649" cy="40010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1" lang="en-US" sz="1000" u="none" cap="none" strike="noStrike">
                <a:solidFill>
                  <a:schemeClr val="dk1"/>
                </a:solidFill>
                <a:latin typeface="Arial"/>
                <a:ea typeface="Arial"/>
                <a:cs typeface="Arial"/>
                <a:sym typeface="Arial"/>
              </a:rPr>
              <a:t>Example of a sign you may see around campus</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nvSpPr>
        <p:spPr>
          <a:xfrm>
            <a:off x="587568" y="927812"/>
            <a:ext cx="8252195" cy="36009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Because open carry is not allowed at UTA, if you see any type of firearm on campus:</a:t>
            </a:r>
          </a:p>
          <a:p>
            <a:pPr indent="-457200" lvl="0" marL="457200" marR="0" rtl="0" algn="l">
              <a:lnSpc>
                <a:spcPct val="100000"/>
              </a:lnSpc>
              <a:spcBef>
                <a:spcPts val="0"/>
              </a:spcBef>
              <a:spcAft>
                <a:spcPts val="0"/>
              </a:spcAft>
              <a:buClr>
                <a:schemeClr val="dk1"/>
              </a:buClr>
              <a:buSzPct val="100000"/>
              <a:buFont typeface="Arial"/>
              <a:buChar char="•"/>
            </a:pPr>
            <a:r>
              <a:rPr b="1" i="0" lang="en-US" sz="2000" u="none" cap="none" strike="noStrike">
                <a:solidFill>
                  <a:schemeClr val="dk1"/>
                </a:solidFill>
                <a:latin typeface="Arial"/>
                <a:ea typeface="Arial"/>
                <a:cs typeface="Arial"/>
                <a:sym typeface="Arial"/>
              </a:rPr>
              <a:t>Contact UTAPD immediately at (817) 272-3003 or policedepartment@uta.edu</a:t>
            </a:r>
          </a:p>
          <a:p>
            <a:pPr indent="-457200" lvl="0"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Get a description of the person (race, gender, clothing/other unique attributes), what they were doing, their specific location, the direction they were headed, their vehicle, etc.</a:t>
            </a:r>
          </a:p>
          <a:p>
            <a:pPr indent="-457200" lvl="0"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Do not confront the individual(s)</a:t>
            </a:r>
          </a:p>
          <a:p>
            <a:pPr indent="-457200" lvl="0"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Avoid escalating the situation</a:t>
            </a:r>
          </a:p>
          <a:p>
            <a:pPr indent="-457200" lvl="0" marL="457200" marR="0" rtl="0" algn="l">
              <a:lnSpc>
                <a:spcPct val="100000"/>
              </a:lnSpc>
              <a:spcBef>
                <a:spcPts val="0"/>
              </a:spcBef>
              <a:spcAft>
                <a:spcPts val="0"/>
              </a:spcAft>
              <a:buClr>
                <a:schemeClr val="dk1"/>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REMEMBER, UTAPD CANNOT HELP IF THEY DON’T KNOW</a:t>
            </a:r>
          </a:p>
        </p:txBody>
      </p:sp>
      <p:sp>
        <p:nvSpPr>
          <p:cNvPr id="159" name="Shape 159"/>
          <p:cNvSpPr txBox="1"/>
          <p:nvPr/>
        </p:nvSpPr>
        <p:spPr>
          <a:xfrm>
            <a:off x="0" y="-8080"/>
            <a:ext cx="9144000" cy="840746"/>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800" u="none" cap="none" strike="noStrike">
                <a:solidFill>
                  <a:schemeClr val="lt1"/>
                </a:solidFill>
                <a:latin typeface="Arial"/>
                <a:ea typeface="Arial"/>
                <a:cs typeface="Arial"/>
                <a:sym typeface="Arial"/>
              </a:rPr>
              <a:t>Open Carry of Firearms on Campus</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nvSpPr>
        <p:spPr>
          <a:xfrm>
            <a:off x="0" y="-8080"/>
            <a:ext cx="9144000" cy="840746"/>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800" u="none" cap="none" strike="noStrike">
                <a:solidFill>
                  <a:schemeClr val="lt1"/>
                </a:solidFill>
                <a:latin typeface="Arial"/>
                <a:ea typeface="Arial"/>
                <a:cs typeface="Arial"/>
                <a:sym typeface="Arial"/>
              </a:rPr>
              <a:t>Carrying on Campus</a:t>
            </a:r>
          </a:p>
        </p:txBody>
      </p:sp>
      <p:sp>
        <p:nvSpPr>
          <p:cNvPr id="166" name="Shape 166"/>
          <p:cNvSpPr txBox="1"/>
          <p:nvPr>
            <p:ph idx="1" type="body"/>
          </p:nvPr>
        </p:nvSpPr>
        <p:spPr>
          <a:xfrm>
            <a:off x="775952" y="1103558"/>
            <a:ext cx="7965582" cy="3069194"/>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spcAft>
                <a:spcPts val="0"/>
              </a:spcAft>
              <a:buClr>
                <a:schemeClr val="dk1"/>
              </a:buClr>
              <a:buSzPct val="25000"/>
              <a:buFont typeface="Arial"/>
              <a:buNone/>
            </a:pPr>
            <a:r>
              <a:rPr b="0" i="0" lang="en-US" sz="2240" u="none" cap="none" strike="noStrike">
                <a:solidFill>
                  <a:schemeClr val="dk1"/>
                </a:solidFill>
                <a:latin typeface="Arial"/>
                <a:ea typeface="Arial"/>
                <a:cs typeface="Arial"/>
                <a:sym typeface="Arial"/>
              </a:rPr>
              <a:t>If you are a LTC Holder and choose to carry a concealed handgun on campus, you must:</a:t>
            </a:r>
          </a:p>
          <a:p>
            <a:pPr indent="-457200" lvl="0" marL="457200" marR="0" rtl="0" algn="l">
              <a:lnSpc>
                <a:spcPct val="80000"/>
              </a:lnSpc>
              <a:spcBef>
                <a:spcPts val="448"/>
              </a:spcBef>
              <a:spcAft>
                <a:spcPts val="0"/>
              </a:spcAft>
              <a:buClr>
                <a:schemeClr val="dk1"/>
              </a:buClr>
              <a:buSzPct val="103669"/>
              <a:buFont typeface="Arial"/>
              <a:buChar char="•"/>
            </a:pPr>
            <a:r>
              <a:rPr b="0" i="0" lang="en-US" sz="2240" u="none" cap="none" strike="noStrike">
                <a:solidFill>
                  <a:schemeClr val="dk1"/>
                </a:solidFill>
                <a:latin typeface="Arial"/>
                <a:ea typeface="Arial"/>
                <a:cs typeface="Arial"/>
                <a:sym typeface="Arial"/>
              </a:rPr>
              <a:t>Make sure the handgun is completely concealed (not visible) on campus premises, including buildings, streets, driveways, sidewalks, walkways, parking lots, garages, or other parking area.</a:t>
            </a:r>
          </a:p>
          <a:p>
            <a:pPr indent="0" lvl="0" marL="0" marR="0" rtl="0" algn="l">
              <a:lnSpc>
                <a:spcPct val="80000"/>
              </a:lnSpc>
              <a:spcBef>
                <a:spcPts val="448"/>
              </a:spcBef>
              <a:spcAft>
                <a:spcPts val="0"/>
              </a:spcAft>
              <a:buClr>
                <a:schemeClr val="dk1"/>
              </a:buClr>
              <a:buSzPct val="25000"/>
              <a:buFont typeface="Arial"/>
              <a:buNone/>
            </a:pPr>
            <a:r>
              <a:rPr b="0" i="0" lang="en-US" sz="2240" u="none" cap="none" strike="noStrike">
                <a:solidFill>
                  <a:schemeClr val="dk1"/>
                </a:solidFill>
                <a:latin typeface="Arial"/>
                <a:ea typeface="Arial"/>
                <a:cs typeface="Arial"/>
                <a:sym typeface="Arial"/>
              </a:rPr>
              <a:t>And you must:</a:t>
            </a:r>
          </a:p>
          <a:p>
            <a:pPr indent="-457200" lvl="0" marL="457200" marR="0" rtl="0" algn="l">
              <a:lnSpc>
                <a:spcPct val="80000"/>
              </a:lnSpc>
              <a:spcBef>
                <a:spcPts val="448"/>
              </a:spcBef>
              <a:spcAft>
                <a:spcPts val="0"/>
              </a:spcAft>
              <a:buClr>
                <a:schemeClr val="dk1"/>
              </a:buClr>
              <a:buSzPct val="103669"/>
              <a:buFont typeface="Arial"/>
              <a:buChar char="•"/>
            </a:pPr>
            <a:r>
              <a:rPr b="0" i="0" lang="en-US" sz="2240" u="none" cap="none" strike="noStrike">
                <a:solidFill>
                  <a:schemeClr val="dk1"/>
                </a:solidFill>
                <a:latin typeface="Arial"/>
                <a:ea typeface="Arial"/>
                <a:cs typeface="Arial"/>
                <a:sym typeface="Arial"/>
              </a:rPr>
              <a:t>Carry it </a:t>
            </a:r>
            <a:r>
              <a:rPr b="0" i="1" lang="en-US" sz="2240" u="none" cap="none" strike="noStrike">
                <a:solidFill>
                  <a:schemeClr val="dk2"/>
                </a:solidFill>
                <a:latin typeface="Arial"/>
                <a:ea typeface="Arial"/>
                <a:cs typeface="Arial"/>
                <a:sym typeface="Arial"/>
              </a:rPr>
              <a:t>on or about your person</a:t>
            </a:r>
            <a:r>
              <a:rPr b="0" i="0" lang="en-US" sz="2240" u="none" cap="none" strike="noStrike">
                <a:solidFill>
                  <a:schemeClr val="dk1"/>
                </a:solidFill>
                <a:latin typeface="Arial"/>
                <a:ea typeface="Arial"/>
                <a:cs typeface="Arial"/>
                <a:sym typeface="Arial"/>
              </a:rPr>
              <a:t> at all times, or</a:t>
            </a:r>
          </a:p>
          <a:p>
            <a:pPr indent="-457200" lvl="0" marL="457200" marR="0" rtl="0" algn="l">
              <a:lnSpc>
                <a:spcPct val="80000"/>
              </a:lnSpc>
              <a:spcBef>
                <a:spcPts val="448"/>
              </a:spcBef>
              <a:spcAft>
                <a:spcPts val="0"/>
              </a:spcAft>
              <a:buClr>
                <a:schemeClr val="dk1"/>
              </a:buClr>
              <a:buSzPct val="103669"/>
              <a:buFont typeface="Arial"/>
              <a:buChar char="•"/>
            </a:pPr>
            <a:r>
              <a:rPr b="0" i="0" lang="en-US" sz="2240" u="none" cap="none" strike="noStrike">
                <a:solidFill>
                  <a:schemeClr val="dk1"/>
                </a:solidFill>
                <a:latin typeface="Arial"/>
                <a:ea typeface="Arial"/>
                <a:cs typeface="Arial"/>
                <a:sym typeface="Arial"/>
              </a:rPr>
              <a:t>Secure it in your locked, personal vehicle.</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nvSpPr>
        <p:spPr>
          <a:xfrm>
            <a:off x="0" y="-8080"/>
            <a:ext cx="9144000" cy="840746"/>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800" u="none" cap="none" strike="noStrike">
                <a:solidFill>
                  <a:schemeClr val="lt1"/>
                </a:solidFill>
                <a:latin typeface="Arial"/>
                <a:ea typeface="Arial"/>
                <a:cs typeface="Arial"/>
                <a:sym typeface="Arial"/>
              </a:rPr>
              <a:t>On or About Your Person</a:t>
            </a:r>
          </a:p>
        </p:txBody>
      </p:sp>
      <p:sp>
        <p:nvSpPr>
          <p:cNvPr id="172" name="Shape 172"/>
          <p:cNvSpPr txBox="1"/>
          <p:nvPr>
            <p:ph idx="1" type="body"/>
          </p:nvPr>
        </p:nvSpPr>
        <p:spPr>
          <a:xfrm>
            <a:off x="457200" y="900479"/>
            <a:ext cx="8229600" cy="1591378"/>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200" u="none" cap="none" strike="noStrike">
                <a:solidFill>
                  <a:schemeClr val="dk1"/>
                </a:solidFill>
                <a:latin typeface="Arial"/>
                <a:ea typeface="Arial"/>
                <a:cs typeface="Arial"/>
                <a:sym typeface="Arial"/>
              </a:rPr>
              <a:t>If you choose to carry a concealed handgun on campus it must be “on or about your person”; meaning the handgun must be close enough to you that you can grasp it without materially changing position. </a:t>
            </a:r>
          </a:p>
        </p:txBody>
      </p:sp>
      <p:sp>
        <p:nvSpPr>
          <p:cNvPr id="173" name="Shape 173"/>
          <p:cNvSpPr txBox="1"/>
          <p:nvPr/>
        </p:nvSpPr>
        <p:spPr>
          <a:xfrm>
            <a:off x="2590800" y="2359210"/>
            <a:ext cx="5917690" cy="134540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200" u="none" cap="none" strike="noStrike">
                <a:solidFill>
                  <a:schemeClr val="dk1"/>
                </a:solidFill>
                <a:latin typeface="Arial"/>
                <a:ea typeface="Arial"/>
                <a:cs typeface="Arial"/>
                <a:sym typeface="Arial"/>
              </a:rPr>
              <a:t>For example, if you carry your handgun in a backpack, the backpack must always remain close to you, within immediate reach.</a:t>
            </a:r>
          </a:p>
          <a:p>
            <a:pPr indent="0" lvl="0" marL="0" marR="0" rtl="0" algn="l">
              <a:lnSpc>
                <a:spcPct val="100000"/>
              </a:lnSpc>
              <a:spcBef>
                <a:spcPts val="440"/>
              </a:spcBef>
              <a:spcAft>
                <a:spcPts val="0"/>
              </a:spcAft>
              <a:buClr>
                <a:schemeClr val="dk1"/>
              </a:buClr>
              <a:buFont typeface="Arial"/>
              <a:buNone/>
            </a:pPr>
            <a:r>
              <a:t/>
            </a:r>
            <a:endParaRPr b="0" i="0" sz="2200" u="none" cap="none" strike="noStrike">
              <a:solidFill>
                <a:schemeClr val="dk1"/>
              </a:solidFill>
              <a:latin typeface="Arial"/>
              <a:ea typeface="Arial"/>
              <a:cs typeface="Arial"/>
              <a:sym typeface="Arial"/>
            </a:endParaRPr>
          </a:p>
        </p:txBody>
      </p:sp>
      <p:pic>
        <p:nvPicPr>
          <p:cNvPr descr="Person sitting with a backpack between their legs" id="174" name="Shape 174"/>
          <p:cNvPicPr preferRelativeResize="0"/>
          <p:nvPr/>
        </p:nvPicPr>
        <p:blipFill rotWithShape="1">
          <a:blip r:embed="rId3">
            <a:alphaModFix/>
          </a:blip>
          <a:srcRect b="5868" l="0" r="0" t="8022"/>
          <a:stretch/>
        </p:blipFill>
        <p:spPr>
          <a:xfrm>
            <a:off x="577402" y="2475117"/>
            <a:ext cx="1740033" cy="1902864"/>
          </a:xfrm>
          <a:prstGeom prst="rect">
            <a:avLst/>
          </a:prstGeom>
          <a:noFill/>
          <a:ln cap="flat" cmpd="sng" w="19050">
            <a:solidFill>
              <a:schemeClr val="dk1"/>
            </a:solidFill>
            <a:prstDash val="solid"/>
            <a:round/>
            <a:headEnd len="med" w="med" type="none"/>
            <a:tailEnd len="med" w="med" type="none"/>
          </a:ln>
        </p:spPr>
      </p:pic>
      <p:sp>
        <p:nvSpPr>
          <p:cNvPr id="175" name="Shape 175"/>
          <p:cNvSpPr txBox="1"/>
          <p:nvPr/>
        </p:nvSpPr>
        <p:spPr>
          <a:xfrm>
            <a:off x="2590800" y="3820525"/>
            <a:ext cx="6314939" cy="55399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500" u="none" cap="none" strike="noStrike">
                <a:solidFill>
                  <a:schemeClr val="dk1"/>
                </a:solidFill>
                <a:latin typeface="Arial"/>
                <a:ea typeface="Arial"/>
                <a:cs typeface="Arial"/>
                <a:sym typeface="Arial"/>
              </a:rPr>
              <a:t>Note: There are no storage lockers on campus. If you need to enter an exclusion area, you must secure your handgun in your vehicle.</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title"/>
          </p:nvPr>
        </p:nvSpPr>
        <p:spPr>
          <a:xfrm>
            <a:off x="0" y="-8080"/>
            <a:ext cx="9144000" cy="840746"/>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800" u="none" cap="none" strike="noStrike">
                <a:solidFill>
                  <a:schemeClr val="lt1"/>
                </a:solidFill>
                <a:latin typeface="Arial"/>
                <a:ea typeface="Arial"/>
                <a:cs typeface="Arial"/>
                <a:sym typeface="Arial"/>
              </a:rPr>
              <a:t>Where You May and May Not Carry</a:t>
            </a:r>
          </a:p>
        </p:txBody>
      </p:sp>
      <p:sp>
        <p:nvSpPr>
          <p:cNvPr id="182" name="Shape 182"/>
          <p:cNvSpPr txBox="1"/>
          <p:nvPr>
            <p:ph idx="1" type="body"/>
          </p:nvPr>
        </p:nvSpPr>
        <p:spPr>
          <a:xfrm>
            <a:off x="1049628" y="1161512"/>
            <a:ext cx="7527701" cy="30756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760" u="none" cap="none" strike="noStrike">
                <a:solidFill>
                  <a:schemeClr val="dk1"/>
                </a:solidFill>
                <a:latin typeface="Arial"/>
                <a:ea typeface="Arial"/>
                <a:cs typeface="Arial"/>
                <a:sym typeface="Arial"/>
              </a:rPr>
              <a:t>LTC holders are responsible for knowing where they can and cannot carry a handgun. There are specific places where carrying a handgun – concealed or visible – is prohibited by law, such as a:</a:t>
            </a:r>
          </a:p>
          <a:p>
            <a:pPr indent="-457200" lvl="0" marL="457200" marR="0" rtl="0" algn="l">
              <a:lnSpc>
                <a:spcPct val="100000"/>
              </a:lnSpc>
              <a:spcBef>
                <a:spcPts val="0"/>
              </a:spcBef>
              <a:spcAft>
                <a:spcPts val="0"/>
              </a:spcAft>
              <a:buClr>
                <a:schemeClr val="dk1"/>
              </a:buClr>
              <a:buSzPct val="95604"/>
              <a:buFont typeface="Arial"/>
              <a:buChar char="•"/>
            </a:pPr>
            <a:r>
              <a:rPr b="0" i="0" lang="en-US" sz="1760" u="none" cap="none" strike="noStrike">
                <a:solidFill>
                  <a:schemeClr val="dk1"/>
                </a:solidFill>
                <a:latin typeface="Arial"/>
                <a:ea typeface="Arial"/>
                <a:cs typeface="Arial"/>
                <a:sym typeface="Arial"/>
              </a:rPr>
              <a:t>Church, synagogue, or other established place of worship</a:t>
            </a:r>
          </a:p>
          <a:p>
            <a:pPr indent="-457200" lvl="0" marL="457200" marR="0" rtl="0" algn="l">
              <a:lnSpc>
                <a:spcPct val="100000"/>
              </a:lnSpc>
              <a:spcBef>
                <a:spcPts val="600"/>
              </a:spcBef>
              <a:spcAft>
                <a:spcPts val="0"/>
              </a:spcAft>
              <a:buClr>
                <a:schemeClr val="dk1"/>
              </a:buClr>
              <a:buSzPct val="95604"/>
              <a:buFont typeface="Arial"/>
              <a:buChar char="•"/>
            </a:pPr>
            <a:r>
              <a:rPr b="0" i="0" lang="en-US" sz="1760" u="none" cap="none" strike="noStrike">
                <a:solidFill>
                  <a:schemeClr val="dk1"/>
                </a:solidFill>
                <a:latin typeface="Arial"/>
                <a:ea typeface="Arial"/>
                <a:cs typeface="Arial"/>
                <a:sym typeface="Arial"/>
              </a:rPr>
              <a:t>Correctional facility</a:t>
            </a:r>
          </a:p>
          <a:p>
            <a:pPr indent="-457200" lvl="0" marL="457200" marR="0" rtl="0" algn="l">
              <a:lnSpc>
                <a:spcPct val="100000"/>
              </a:lnSpc>
              <a:spcBef>
                <a:spcPts val="600"/>
              </a:spcBef>
              <a:spcAft>
                <a:spcPts val="0"/>
              </a:spcAft>
              <a:buClr>
                <a:schemeClr val="dk1"/>
              </a:buClr>
              <a:buSzPct val="95604"/>
              <a:buFont typeface="Arial"/>
              <a:buChar char="•"/>
            </a:pPr>
            <a:r>
              <a:rPr b="0" i="0" lang="en-US" sz="1760" u="none" cap="none" strike="noStrike">
                <a:solidFill>
                  <a:schemeClr val="dk1"/>
                </a:solidFill>
                <a:latin typeface="Arial"/>
                <a:ea typeface="Arial"/>
                <a:cs typeface="Arial"/>
                <a:sym typeface="Arial"/>
              </a:rPr>
              <a:t>Courthouse or place where formal hearings are conducted</a:t>
            </a:r>
          </a:p>
          <a:p>
            <a:pPr indent="-457200" lvl="0" marL="457200" marR="0" rtl="0" algn="l">
              <a:lnSpc>
                <a:spcPct val="100000"/>
              </a:lnSpc>
              <a:spcBef>
                <a:spcPts val="600"/>
              </a:spcBef>
              <a:spcAft>
                <a:spcPts val="0"/>
              </a:spcAft>
              <a:buClr>
                <a:schemeClr val="dk1"/>
              </a:buClr>
              <a:buSzPct val="95604"/>
              <a:buFont typeface="Arial"/>
              <a:buChar char="•"/>
            </a:pPr>
            <a:r>
              <a:rPr b="0" i="0" lang="en-US" sz="1760" u="none" cap="none" strike="noStrike">
                <a:solidFill>
                  <a:schemeClr val="dk1"/>
                </a:solidFill>
                <a:latin typeface="Arial"/>
                <a:ea typeface="Arial"/>
                <a:cs typeface="Arial"/>
                <a:sym typeface="Arial"/>
              </a:rPr>
              <a:t>Amusement park</a:t>
            </a:r>
          </a:p>
          <a:p>
            <a:pPr indent="-457200" lvl="0" marL="457200" marR="0" rtl="0" algn="l">
              <a:lnSpc>
                <a:spcPct val="100000"/>
              </a:lnSpc>
              <a:spcBef>
                <a:spcPts val="600"/>
              </a:spcBef>
              <a:spcAft>
                <a:spcPts val="0"/>
              </a:spcAft>
              <a:buClr>
                <a:schemeClr val="dk1"/>
              </a:buClr>
              <a:buSzPct val="95604"/>
              <a:buFont typeface="Arial"/>
              <a:buChar char="•"/>
            </a:pPr>
            <a:r>
              <a:rPr b="0" i="0" lang="en-US" sz="1760" u="none" cap="none" strike="noStrike">
                <a:solidFill>
                  <a:schemeClr val="dk1"/>
                </a:solidFill>
                <a:latin typeface="Arial"/>
                <a:ea typeface="Arial"/>
                <a:cs typeface="Arial"/>
                <a:sym typeface="Arial"/>
              </a:rPr>
              <a:t>Patient-care areas, like a hospital or mental health facility</a:t>
            </a:r>
          </a:p>
          <a:p>
            <a:pPr indent="-457200" lvl="0" marL="457200" marR="0" rtl="0" algn="l">
              <a:lnSpc>
                <a:spcPct val="100000"/>
              </a:lnSpc>
              <a:spcBef>
                <a:spcPts val="600"/>
              </a:spcBef>
              <a:spcAft>
                <a:spcPts val="0"/>
              </a:spcAft>
              <a:buClr>
                <a:schemeClr val="dk1"/>
              </a:buClr>
              <a:buSzPct val="95604"/>
              <a:buFont typeface="Arial"/>
              <a:buChar char="•"/>
            </a:pPr>
            <a:r>
              <a:rPr b="0" i="0" lang="en-US" sz="1760" u="none" cap="none" strike="noStrike">
                <a:solidFill>
                  <a:schemeClr val="dk1"/>
                </a:solidFill>
                <a:latin typeface="Arial"/>
                <a:ea typeface="Arial"/>
                <a:cs typeface="Arial"/>
                <a:sym typeface="Arial"/>
              </a:rPr>
              <a:t>…and more at </a:t>
            </a:r>
            <a:r>
              <a:rPr b="0" i="0" lang="en-US" sz="1760" u="sng" cap="none" strike="noStrike">
                <a:solidFill>
                  <a:schemeClr val="hlink"/>
                </a:solidFill>
                <a:latin typeface="Arial"/>
                <a:ea typeface="Arial"/>
                <a:cs typeface="Arial"/>
                <a:sym typeface="Arial"/>
                <a:hlinkClick r:id="rId3"/>
              </a:rPr>
              <a:t>Texas Penal Code 46.03</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 name="Shape 48"/>
        <p:cNvGrpSpPr/>
        <p:nvPr/>
      </p:nvGrpSpPr>
      <p:grpSpPr>
        <a:xfrm>
          <a:off x="0" y="0"/>
          <a:ext cx="0" cy="0"/>
          <a:chOff x="0" y="0"/>
          <a:chExt cx="0" cy="0"/>
        </a:xfrm>
      </p:grpSpPr>
      <p:sp>
        <p:nvSpPr>
          <p:cNvPr id="49" name="Shape 49"/>
          <p:cNvSpPr txBox="1"/>
          <p:nvPr/>
        </p:nvSpPr>
        <p:spPr>
          <a:xfrm>
            <a:off x="1507766" y="1379912"/>
            <a:ext cx="6773345" cy="209288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600" u="none" cap="none" strike="noStrike">
                <a:solidFill>
                  <a:schemeClr val="dk1"/>
                </a:solidFill>
                <a:latin typeface="Arial"/>
                <a:ea typeface="Arial"/>
                <a:cs typeface="Arial"/>
                <a:sym typeface="Arial"/>
              </a:rPr>
              <a:t>The purpose of this presentation is to give the campus community an overview of the University of Texas at Arlington’s “Campus Carry” policy: </a:t>
            </a:r>
            <a:r>
              <a:rPr b="0" i="0" lang="en-US" sz="2600" u="sng" cap="none" strike="noStrike">
                <a:solidFill>
                  <a:schemeClr val="hlink"/>
                </a:solidFill>
                <a:latin typeface="Arial"/>
                <a:ea typeface="Arial"/>
                <a:cs typeface="Arial"/>
                <a:sym typeface="Arial"/>
                <a:hlinkClick r:id="rId3"/>
              </a:rPr>
              <a:t>Handbook of Operating Procedures (HOP) 12-500</a:t>
            </a:r>
            <a:r>
              <a:rPr b="0" i="0" lang="en-US" sz="2600" u="none" cap="none" strike="noStrike">
                <a:solidFill>
                  <a:schemeClr val="dk1"/>
                </a:solidFill>
                <a:latin typeface="Arial"/>
                <a:ea typeface="Arial"/>
                <a:cs typeface="Arial"/>
                <a:sym typeface="Arial"/>
              </a:rPr>
              <a:t>. </a:t>
            </a:r>
          </a:p>
        </p:txBody>
      </p:sp>
      <p:sp>
        <p:nvSpPr>
          <p:cNvPr id="50" name="Shape 50"/>
          <p:cNvSpPr txBox="1"/>
          <p:nvPr/>
        </p:nvSpPr>
        <p:spPr>
          <a:xfrm>
            <a:off x="0" y="-8080"/>
            <a:ext cx="9144000" cy="840746"/>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800" u="none" cap="none" strike="noStrike">
                <a:solidFill>
                  <a:schemeClr val="lt1"/>
                </a:solidFill>
                <a:latin typeface="Arial"/>
                <a:ea typeface="Arial"/>
                <a:cs typeface="Arial"/>
                <a:sym typeface="Arial"/>
              </a:rPr>
              <a:t>Objectives</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nvSpPr>
        <p:spPr>
          <a:xfrm>
            <a:off x="692239" y="961370"/>
            <a:ext cx="7759521" cy="317009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The University’s policies create “exclusionary areas” where the carrying of a concealed handgun is prohibited.</a:t>
            </a:r>
          </a:p>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Our campus has a variety of facilities, meaning it’s not always easy to mark where exclusionary areas can or should be located. Sometimes only a </a:t>
            </a:r>
            <a:r>
              <a:rPr b="0" i="1" lang="en-US" sz="2000" u="none" cap="none" strike="noStrike">
                <a:solidFill>
                  <a:schemeClr val="dk2"/>
                </a:solidFill>
                <a:latin typeface="Arial"/>
                <a:ea typeface="Arial"/>
                <a:cs typeface="Arial"/>
                <a:sym typeface="Arial"/>
              </a:rPr>
              <a:t>portion</a:t>
            </a:r>
            <a:r>
              <a:rPr b="0" i="0" lang="en-US" sz="2000" u="none" cap="none" strike="noStrike">
                <a:solidFill>
                  <a:schemeClr val="dk1"/>
                </a:solidFill>
                <a:latin typeface="Arial"/>
                <a:ea typeface="Arial"/>
                <a:cs typeface="Arial"/>
                <a:sym typeface="Arial"/>
              </a:rPr>
              <a:t> of a building is excluded. Sometimes an area is only excluded </a:t>
            </a:r>
            <a:r>
              <a:rPr b="0" i="1" lang="en-US" sz="2000" u="none" cap="none" strike="noStrike">
                <a:solidFill>
                  <a:schemeClr val="dk1"/>
                </a:solidFill>
                <a:latin typeface="Arial"/>
                <a:ea typeface="Arial"/>
                <a:cs typeface="Arial"/>
                <a:sym typeface="Arial"/>
              </a:rPr>
              <a:t>for a small period of time </a:t>
            </a:r>
            <a:r>
              <a:rPr b="0" i="0" lang="en-US" sz="2000" u="none" cap="none" strike="noStrike">
                <a:solidFill>
                  <a:schemeClr val="dk1"/>
                </a:solidFill>
                <a:latin typeface="Arial"/>
                <a:ea typeface="Arial"/>
                <a:cs typeface="Arial"/>
                <a:sym typeface="Arial"/>
              </a:rPr>
              <a:t>while a particular activity takes place. </a:t>
            </a:r>
          </a:p>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If you choose to carry a concealed handgun on campus, you must know where exclusionary areas are located. </a:t>
            </a:r>
            <a:r>
              <a:rPr b="0" i="0" lang="en-US" sz="2000" u="sng" cap="none" strike="noStrike">
                <a:solidFill>
                  <a:schemeClr val="hlink"/>
                </a:solidFill>
                <a:latin typeface="Arial"/>
                <a:ea typeface="Arial"/>
                <a:cs typeface="Arial"/>
                <a:sym typeface="Arial"/>
                <a:hlinkClick r:id="rId3"/>
              </a:rPr>
              <a:t>See campus map for exclusionary areas.</a:t>
            </a:r>
          </a:p>
        </p:txBody>
      </p:sp>
      <p:sp>
        <p:nvSpPr>
          <p:cNvPr id="188" name="Shape 188"/>
          <p:cNvSpPr txBox="1"/>
          <p:nvPr/>
        </p:nvSpPr>
        <p:spPr>
          <a:xfrm>
            <a:off x="0" y="-8080"/>
            <a:ext cx="9144000" cy="840746"/>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800" u="none" cap="none" strike="noStrike">
                <a:solidFill>
                  <a:schemeClr val="lt1"/>
                </a:solidFill>
                <a:latin typeface="Arial"/>
                <a:ea typeface="Arial"/>
                <a:cs typeface="Arial"/>
                <a:sym typeface="Arial"/>
              </a:rPr>
              <a:t>University Exclusionary Areas</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nvSpPr>
        <p:spPr>
          <a:xfrm>
            <a:off x="0" y="-8080"/>
            <a:ext cx="9144000" cy="840746"/>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800" u="none" cap="none" strike="noStrike">
                <a:solidFill>
                  <a:schemeClr val="lt1"/>
                </a:solidFill>
                <a:latin typeface="Arial"/>
                <a:ea typeface="Arial"/>
                <a:cs typeface="Arial"/>
                <a:sym typeface="Arial"/>
              </a:rPr>
              <a:t>Exclusionary Areas</a:t>
            </a:r>
          </a:p>
        </p:txBody>
      </p:sp>
      <p:sp>
        <p:nvSpPr>
          <p:cNvPr id="194" name="Shape 194"/>
          <p:cNvSpPr txBox="1"/>
          <p:nvPr>
            <p:ph idx="1" type="body"/>
          </p:nvPr>
        </p:nvSpPr>
        <p:spPr>
          <a:xfrm>
            <a:off x="476518" y="1154537"/>
            <a:ext cx="5653825" cy="274024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Handguns </a:t>
            </a:r>
            <a:r>
              <a:rPr b="0" i="0" lang="en-US" sz="2800" u="none" cap="none" strike="noStrike">
                <a:solidFill>
                  <a:srgbClr val="000000"/>
                </a:solidFill>
                <a:latin typeface="Arial"/>
                <a:ea typeface="Arial"/>
                <a:cs typeface="Arial"/>
                <a:sym typeface="Arial"/>
              </a:rPr>
              <a:t>may not be carried into licensed childcare facilities</a:t>
            </a:r>
            <a:r>
              <a:rPr b="0" i="0" lang="en-US" sz="2800" u="none" cap="none" strike="noStrike">
                <a:solidFill>
                  <a:schemeClr val="dk1"/>
                </a:solidFill>
                <a:latin typeface="Arial"/>
                <a:ea typeface="Arial"/>
                <a:cs typeface="Arial"/>
                <a:sym typeface="Arial"/>
              </a:rPr>
              <a:t>, including the Transforming Lives Child Development Center located on campus. </a:t>
            </a:r>
          </a:p>
        </p:txBody>
      </p:sp>
      <p:pic>
        <p:nvPicPr>
          <p:cNvPr id="195" name="Shape 195"/>
          <p:cNvPicPr preferRelativeResize="0"/>
          <p:nvPr/>
        </p:nvPicPr>
        <p:blipFill rotWithShape="1">
          <a:blip r:embed="rId3">
            <a:alphaModFix/>
          </a:blip>
          <a:srcRect b="0" l="0" r="0" t="0"/>
          <a:stretch/>
        </p:blipFill>
        <p:spPr>
          <a:xfrm>
            <a:off x="6368355" y="1314987"/>
            <a:ext cx="2286247" cy="2419350"/>
          </a:xfrm>
          <a:prstGeom prst="rect">
            <a:avLst/>
          </a:prstGeom>
          <a:noFill/>
          <a:ln>
            <a:noFill/>
          </a:ln>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nvSpPr>
        <p:spPr>
          <a:xfrm>
            <a:off x="0" y="-8080"/>
            <a:ext cx="9144000" cy="840746"/>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800" u="none" cap="none" strike="noStrike">
                <a:solidFill>
                  <a:schemeClr val="lt1"/>
                </a:solidFill>
                <a:latin typeface="Arial"/>
                <a:ea typeface="Arial"/>
                <a:cs typeface="Arial"/>
                <a:sym typeface="Arial"/>
              </a:rPr>
              <a:t>Exclusionary Areas</a:t>
            </a:r>
          </a:p>
        </p:txBody>
      </p:sp>
      <p:sp>
        <p:nvSpPr>
          <p:cNvPr id="201" name="Shape 201"/>
          <p:cNvSpPr txBox="1"/>
          <p:nvPr>
            <p:ph idx="1" type="body"/>
          </p:nvPr>
        </p:nvSpPr>
        <p:spPr>
          <a:xfrm>
            <a:off x="734095" y="1316061"/>
            <a:ext cx="4990563" cy="247676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000" u="none" cap="none" strike="noStrike">
                <a:solidFill>
                  <a:schemeClr val="dk1"/>
                </a:solidFill>
                <a:latin typeface="Arial"/>
                <a:ea typeface="Arial"/>
                <a:cs typeface="Arial"/>
                <a:sym typeface="Arial"/>
              </a:rPr>
              <a:t>Handguns may not be carried into the Testing Services Offices located in University Hall.</a:t>
            </a:r>
          </a:p>
        </p:txBody>
      </p:sp>
      <p:pic>
        <p:nvPicPr>
          <p:cNvPr id="202" name="Shape 202"/>
          <p:cNvPicPr preferRelativeResize="0"/>
          <p:nvPr/>
        </p:nvPicPr>
        <p:blipFill rotWithShape="1">
          <a:blip r:embed="rId3">
            <a:alphaModFix/>
          </a:blip>
          <a:srcRect b="0" l="0" r="0" t="0"/>
          <a:stretch/>
        </p:blipFill>
        <p:spPr>
          <a:xfrm>
            <a:off x="5986764" y="1521912"/>
            <a:ext cx="2661397" cy="2493367"/>
          </a:xfrm>
          <a:prstGeom prst="rect">
            <a:avLst/>
          </a:prstGeom>
          <a:noFill/>
          <a:ln>
            <a:noFill/>
          </a:ln>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nvSpPr>
        <p:spPr>
          <a:xfrm>
            <a:off x="0" y="-8080"/>
            <a:ext cx="9144000" cy="840746"/>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800" u="none" cap="none" strike="noStrike">
                <a:solidFill>
                  <a:schemeClr val="lt1"/>
                </a:solidFill>
                <a:latin typeface="Arial"/>
                <a:ea typeface="Arial"/>
                <a:cs typeface="Arial"/>
                <a:sym typeface="Arial"/>
              </a:rPr>
              <a:t>Exclusionary Areas</a:t>
            </a:r>
          </a:p>
        </p:txBody>
      </p:sp>
      <p:sp>
        <p:nvSpPr>
          <p:cNvPr id="208" name="Shape 208"/>
          <p:cNvSpPr txBox="1"/>
          <p:nvPr>
            <p:ph idx="1" type="body"/>
          </p:nvPr>
        </p:nvSpPr>
        <p:spPr>
          <a:xfrm>
            <a:off x="381000" y="1026286"/>
            <a:ext cx="5369415" cy="2914649"/>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Handguns may not be carried into any </a:t>
            </a:r>
            <a:r>
              <a:rPr b="0" i="1" lang="en-US" sz="2000" u="none" cap="none" strike="noStrike">
                <a:solidFill>
                  <a:schemeClr val="dk2"/>
                </a:solidFill>
                <a:latin typeface="Arial"/>
                <a:ea typeface="Arial"/>
                <a:cs typeface="Arial"/>
                <a:sym typeface="Arial"/>
              </a:rPr>
              <a:t>high school, collegiate, or professional sporting event </a:t>
            </a:r>
            <a:r>
              <a:rPr b="0" i="0" lang="en-US" sz="2000" u="none" cap="none" strike="noStrike">
                <a:solidFill>
                  <a:schemeClr val="dk1"/>
                </a:solidFill>
                <a:latin typeface="Arial"/>
                <a:ea typeface="Arial"/>
                <a:cs typeface="Arial"/>
                <a:sym typeface="Arial"/>
              </a:rPr>
              <a:t>held</a:t>
            </a:r>
            <a:r>
              <a:rPr b="0" i="1" lang="en-US" sz="2000" u="none" cap="none" strike="noStrike">
                <a:solidFill>
                  <a:schemeClr val="dk2"/>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on campus.  Consequently, a LTC holder may not carry a handgun in the College Park Center, Maverick Stadium, Allan Saxe Field, and Clay Gould Ballpark or any other areas hosting one of these events.</a:t>
            </a:r>
          </a:p>
        </p:txBody>
      </p:sp>
      <p:sp>
        <p:nvSpPr>
          <p:cNvPr id="209" name="Shape 209"/>
          <p:cNvSpPr/>
          <p:nvPr/>
        </p:nvSpPr>
        <p:spPr>
          <a:xfrm>
            <a:off x="381000" y="3737203"/>
            <a:ext cx="5279265" cy="55399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500" u="none" cap="none" strike="noStrike">
                <a:solidFill>
                  <a:schemeClr val="dk1"/>
                </a:solidFill>
                <a:latin typeface="Arial"/>
                <a:ea typeface="Arial"/>
                <a:cs typeface="Arial"/>
                <a:sym typeface="Arial"/>
              </a:rPr>
              <a:t>Note: For collegiate sporting events, notice will be given on the tickets or through 30.06 signage.</a:t>
            </a:r>
          </a:p>
        </p:txBody>
      </p:sp>
      <p:pic>
        <p:nvPicPr>
          <p:cNvPr id="210" name="Shape 210"/>
          <p:cNvPicPr preferRelativeResize="0"/>
          <p:nvPr/>
        </p:nvPicPr>
        <p:blipFill rotWithShape="1">
          <a:blip r:embed="rId3">
            <a:alphaModFix/>
          </a:blip>
          <a:srcRect b="0" l="0" r="0" t="29421"/>
          <a:stretch/>
        </p:blipFill>
        <p:spPr>
          <a:xfrm>
            <a:off x="6045021" y="1102753"/>
            <a:ext cx="2675816" cy="2838181"/>
          </a:xfrm>
          <a:prstGeom prst="rect">
            <a:avLst/>
          </a:prstGeom>
          <a:noFill/>
          <a:ln>
            <a:noFill/>
          </a:ln>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sp>
        <p:nvSpPr>
          <p:cNvPr id="215" name="Shape 215"/>
          <p:cNvSpPr txBox="1"/>
          <p:nvPr/>
        </p:nvSpPr>
        <p:spPr>
          <a:xfrm>
            <a:off x="0" y="-8080"/>
            <a:ext cx="9144000" cy="840746"/>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800" u="none" cap="none" strike="noStrike">
                <a:solidFill>
                  <a:schemeClr val="lt1"/>
                </a:solidFill>
                <a:latin typeface="Arial"/>
                <a:ea typeface="Arial"/>
                <a:cs typeface="Arial"/>
                <a:sym typeface="Arial"/>
              </a:rPr>
              <a:t>Exclusionary Areas</a:t>
            </a:r>
          </a:p>
        </p:txBody>
      </p:sp>
      <p:sp>
        <p:nvSpPr>
          <p:cNvPr id="216" name="Shape 216"/>
          <p:cNvSpPr txBox="1"/>
          <p:nvPr>
            <p:ph idx="1" type="body"/>
          </p:nvPr>
        </p:nvSpPr>
        <p:spPr>
          <a:xfrm>
            <a:off x="457200" y="1200150"/>
            <a:ext cx="5505717" cy="25411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000" u="none" cap="none" strike="noStrike">
                <a:solidFill>
                  <a:schemeClr val="dk1"/>
                </a:solidFill>
                <a:latin typeface="Arial"/>
                <a:ea typeface="Arial"/>
                <a:cs typeface="Arial"/>
                <a:sym typeface="Arial"/>
              </a:rPr>
              <a:t>Handguns may not be carried into the Maverick Activities Center (MAC) or the Physical Education Building (PEB).</a:t>
            </a:r>
          </a:p>
        </p:txBody>
      </p:sp>
      <p:pic>
        <p:nvPicPr>
          <p:cNvPr id="217" name="Shape 217"/>
          <p:cNvPicPr preferRelativeResize="0"/>
          <p:nvPr/>
        </p:nvPicPr>
        <p:blipFill rotWithShape="1">
          <a:blip r:embed="rId3">
            <a:alphaModFix/>
          </a:blip>
          <a:srcRect b="0" l="0" r="0" t="0"/>
          <a:stretch/>
        </p:blipFill>
        <p:spPr>
          <a:xfrm>
            <a:off x="6208007" y="1396391"/>
            <a:ext cx="2581825" cy="2680016"/>
          </a:xfrm>
          <a:prstGeom prst="rect">
            <a:avLst/>
          </a:prstGeom>
          <a:noFill/>
          <a:ln>
            <a:noFill/>
          </a:ln>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txBox="1"/>
          <p:nvPr/>
        </p:nvSpPr>
        <p:spPr>
          <a:xfrm>
            <a:off x="0" y="-8080"/>
            <a:ext cx="9144000" cy="840746"/>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800" u="none" cap="none" strike="noStrike">
                <a:solidFill>
                  <a:schemeClr val="lt1"/>
                </a:solidFill>
                <a:latin typeface="Arial"/>
                <a:ea typeface="Arial"/>
                <a:cs typeface="Arial"/>
                <a:sym typeface="Arial"/>
              </a:rPr>
              <a:t>Exclusionary Areas</a:t>
            </a:r>
          </a:p>
        </p:txBody>
      </p:sp>
      <p:sp>
        <p:nvSpPr>
          <p:cNvPr id="223" name="Shape 223"/>
          <p:cNvSpPr txBox="1"/>
          <p:nvPr>
            <p:ph idx="1" type="body"/>
          </p:nvPr>
        </p:nvSpPr>
        <p:spPr>
          <a:xfrm>
            <a:off x="643943" y="1206590"/>
            <a:ext cx="8004220" cy="289533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Handguns may not be carried into these areas providing counseling and health services</a:t>
            </a:r>
            <a:r>
              <a:rPr lang="en-US" sz="2800"/>
              <a:t>:</a:t>
            </a:r>
            <a:r>
              <a:rPr b="0" i="0" lang="en-US" sz="2800" u="none" cap="none" strike="noStrike">
                <a:solidFill>
                  <a:schemeClr val="dk1"/>
                </a:solidFill>
                <a:latin typeface="Arial"/>
                <a:ea typeface="Arial"/>
                <a:cs typeface="Arial"/>
                <a:sym typeface="Arial"/>
              </a:rPr>
              <a:t> Social Work Building B, Counseling and Psychological Services on the third floor of Ransom Hall, and the Student Health Services Building.</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x="0" y="0"/>
          <a:ext cx="0" cy="0"/>
          <a:chOff x="0" y="0"/>
          <a:chExt cx="0" cy="0"/>
        </a:xfrm>
      </p:grpSpPr>
      <p:sp>
        <p:nvSpPr>
          <p:cNvPr id="228" name="Shape 228"/>
          <p:cNvSpPr txBox="1"/>
          <p:nvPr/>
        </p:nvSpPr>
        <p:spPr>
          <a:xfrm>
            <a:off x="0" y="-8080"/>
            <a:ext cx="9144000" cy="840746"/>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800" u="none" cap="none" strike="noStrike">
                <a:solidFill>
                  <a:schemeClr val="lt1"/>
                </a:solidFill>
                <a:latin typeface="Arial"/>
                <a:ea typeface="Arial"/>
                <a:cs typeface="Arial"/>
                <a:sym typeface="Arial"/>
              </a:rPr>
              <a:t>Exclusionary Areas</a:t>
            </a:r>
          </a:p>
        </p:txBody>
      </p:sp>
      <p:sp>
        <p:nvSpPr>
          <p:cNvPr id="229" name="Shape 229"/>
          <p:cNvSpPr txBox="1"/>
          <p:nvPr>
            <p:ph idx="1" type="body"/>
          </p:nvPr>
        </p:nvSpPr>
        <p:spPr>
          <a:xfrm>
            <a:off x="521593" y="1097120"/>
            <a:ext cx="5441324" cy="292752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Handguns may not be carried into university-owned residence halls when being used for summer camps from May - August.  </a:t>
            </a:r>
          </a:p>
          <a:p>
            <a:pPr indent="0" lvl="0" marL="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The university will be developing housing options for LTC holders in future years during summer camps.</a:t>
            </a:r>
          </a:p>
        </p:txBody>
      </p:sp>
      <p:pic>
        <p:nvPicPr>
          <p:cNvPr id="230" name="Shape 230"/>
          <p:cNvPicPr preferRelativeResize="0"/>
          <p:nvPr/>
        </p:nvPicPr>
        <p:blipFill rotWithShape="1">
          <a:blip r:embed="rId3">
            <a:alphaModFix/>
          </a:blip>
          <a:srcRect b="14054" l="0" r="0" t="0"/>
          <a:stretch/>
        </p:blipFill>
        <p:spPr>
          <a:xfrm>
            <a:off x="6175419" y="1013408"/>
            <a:ext cx="2438872" cy="3333946"/>
          </a:xfrm>
          <a:prstGeom prst="rect">
            <a:avLst/>
          </a:prstGeom>
          <a:noFill/>
          <a:ln>
            <a:noFill/>
          </a:ln>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sp>
        <p:nvSpPr>
          <p:cNvPr id="235" name="Shape 235"/>
          <p:cNvSpPr txBox="1"/>
          <p:nvPr/>
        </p:nvSpPr>
        <p:spPr>
          <a:xfrm>
            <a:off x="0" y="-8080"/>
            <a:ext cx="9144000" cy="840746"/>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800" u="none" cap="none" strike="noStrike">
                <a:solidFill>
                  <a:schemeClr val="lt1"/>
                </a:solidFill>
                <a:latin typeface="Arial"/>
                <a:ea typeface="Arial"/>
                <a:cs typeface="Arial"/>
                <a:sym typeface="Arial"/>
              </a:rPr>
              <a:t>Exclusionary Areas</a:t>
            </a:r>
          </a:p>
        </p:txBody>
      </p:sp>
      <p:sp>
        <p:nvSpPr>
          <p:cNvPr id="236" name="Shape 236"/>
          <p:cNvSpPr txBox="1"/>
          <p:nvPr>
            <p:ph idx="1" type="body"/>
          </p:nvPr>
        </p:nvSpPr>
        <p:spPr>
          <a:xfrm>
            <a:off x="817808" y="1322832"/>
            <a:ext cx="7778838" cy="22127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Handguns may not be carried into any designated locations where formal disciplinary and grievance actions are conducted.</a:t>
            </a:r>
          </a:p>
        </p:txBody>
      </p:sp>
      <p:sp>
        <p:nvSpPr>
          <p:cNvPr id="237" name="Shape 237"/>
          <p:cNvSpPr txBox="1"/>
          <p:nvPr/>
        </p:nvSpPr>
        <p:spPr>
          <a:xfrm>
            <a:off x="817808" y="3143166"/>
            <a:ext cx="7708007" cy="55399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1500" u="none" cap="none" strike="noStrike">
                <a:solidFill>
                  <a:srgbClr val="000000"/>
                </a:solidFill>
                <a:latin typeface="Arial"/>
                <a:ea typeface="Arial"/>
                <a:cs typeface="Arial"/>
                <a:sym typeface="Arial"/>
              </a:rPr>
              <a:t>Note: These areas are </a:t>
            </a:r>
            <a:r>
              <a:rPr b="0" i="1" lang="en-US" sz="1500" u="none" cap="none" strike="noStrike">
                <a:solidFill>
                  <a:srgbClr val="005480"/>
                </a:solidFill>
                <a:latin typeface="Arial"/>
                <a:ea typeface="Arial"/>
                <a:cs typeface="Arial"/>
                <a:sym typeface="Arial"/>
              </a:rPr>
              <a:t>temporary</a:t>
            </a:r>
            <a:r>
              <a:rPr b="0" i="0" lang="en-US" sz="1500" u="none" cap="none" strike="noStrike">
                <a:solidFill>
                  <a:srgbClr val="005480"/>
                </a:solidFill>
                <a:latin typeface="Arial"/>
                <a:ea typeface="Arial"/>
                <a:cs typeface="Arial"/>
                <a:sym typeface="Arial"/>
              </a:rPr>
              <a:t> </a:t>
            </a:r>
            <a:r>
              <a:rPr b="0" i="0" lang="en-US" sz="1500" u="none" cap="none" strike="noStrike">
                <a:solidFill>
                  <a:srgbClr val="000000"/>
                </a:solidFill>
                <a:latin typeface="Arial"/>
                <a:ea typeface="Arial"/>
                <a:cs typeface="Arial"/>
                <a:sym typeface="Arial"/>
              </a:rPr>
              <a:t>and only exclusion zones when a hearing is occurring. Notice will be provided to the participants.</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x="0" y="0"/>
          <a:ext cx="0" cy="0"/>
          <a:chOff x="0" y="0"/>
          <a:chExt cx="0" cy="0"/>
        </a:xfrm>
      </p:grpSpPr>
      <p:sp>
        <p:nvSpPr>
          <p:cNvPr id="242" name="Shape 242"/>
          <p:cNvSpPr txBox="1"/>
          <p:nvPr/>
        </p:nvSpPr>
        <p:spPr>
          <a:xfrm>
            <a:off x="0" y="-8080"/>
            <a:ext cx="9144000" cy="840746"/>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800" u="none" cap="none" strike="noStrike">
                <a:solidFill>
                  <a:schemeClr val="lt1"/>
                </a:solidFill>
                <a:latin typeface="Arial"/>
                <a:ea typeface="Arial"/>
                <a:cs typeface="Arial"/>
                <a:sym typeface="Arial"/>
              </a:rPr>
              <a:t>Exclusionary Areas</a:t>
            </a:r>
          </a:p>
        </p:txBody>
      </p:sp>
      <p:sp>
        <p:nvSpPr>
          <p:cNvPr id="243" name="Shape 243"/>
          <p:cNvSpPr txBox="1"/>
          <p:nvPr>
            <p:ph idx="1" type="body"/>
          </p:nvPr>
        </p:nvSpPr>
        <p:spPr>
          <a:xfrm>
            <a:off x="663260" y="711975"/>
            <a:ext cx="5029199" cy="339447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Handguns may not be carried into any </a:t>
            </a:r>
            <a:r>
              <a:rPr b="0" i="1" lang="en-US" sz="2800" u="none" cap="none" strike="noStrike">
                <a:solidFill>
                  <a:schemeClr val="dk2"/>
                </a:solidFill>
                <a:latin typeface="Arial"/>
                <a:ea typeface="Arial"/>
                <a:cs typeface="Arial"/>
                <a:sym typeface="Arial"/>
              </a:rPr>
              <a:t>active polling place</a:t>
            </a:r>
            <a:r>
              <a:rPr b="0" i="0" lang="en-US" sz="2800" u="none" cap="none" strike="noStrike">
                <a:solidFill>
                  <a:schemeClr val="dk1"/>
                </a:solidFill>
                <a:latin typeface="Arial"/>
                <a:ea typeface="Arial"/>
                <a:cs typeface="Arial"/>
                <a:sym typeface="Arial"/>
              </a:rPr>
              <a:t> for public elections on campus. </a:t>
            </a:r>
            <a:br>
              <a:rPr b="0" i="0" lang="en-US" sz="2800" u="none" cap="none" strike="noStrike">
                <a:solidFill>
                  <a:schemeClr val="dk1"/>
                </a:solidFill>
                <a:latin typeface="Arial"/>
                <a:ea typeface="Arial"/>
                <a:cs typeface="Arial"/>
                <a:sym typeface="Arial"/>
              </a:rPr>
            </a:br>
            <a:r>
              <a:rPr b="0" i="0" lang="en-US" sz="2800" u="none" cap="none" strike="noStrike">
                <a:solidFill>
                  <a:schemeClr val="dk1"/>
                </a:solidFill>
                <a:latin typeface="Arial"/>
                <a:ea typeface="Arial"/>
                <a:cs typeface="Arial"/>
                <a:sym typeface="Arial"/>
              </a:rPr>
              <a:t>This includes early voting and election day.</a:t>
            </a:r>
          </a:p>
        </p:txBody>
      </p:sp>
      <p:sp>
        <p:nvSpPr>
          <p:cNvPr id="244" name="Shape 244"/>
          <p:cNvSpPr txBox="1"/>
          <p:nvPr/>
        </p:nvSpPr>
        <p:spPr>
          <a:xfrm>
            <a:off x="663260" y="3893842"/>
            <a:ext cx="4617075" cy="55399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1500" u="none" cap="none" strike="noStrike">
                <a:solidFill>
                  <a:srgbClr val="000000"/>
                </a:solidFill>
                <a:latin typeface="Arial"/>
                <a:ea typeface="Arial"/>
                <a:cs typeface="Arial"/>
                <a:sym typeface="Arial"/>
              </a:rPr>
              <a:t>Note: These areas are </a:t>
            </a:r>
            <a:r>
              <a:rPr b="0" i="1" lang="en-US" sz="1500" u="none" cap="none" strike="noStrike">
                <a:solidFill>
                  <a:srgbClr val="005480"/>
                </a:solidFill>
                <a:latin typeface="Arial"/>
                <a:ea typeface="Arial"/>
                <a:cs typeface="Arial"/>
                <a:sym typeface="Arial"/>
              </a:rPr>
              <a:t>temporary</a:t>
            </a:r>
            <a:r>
              <a:rPr b="0" i="0" lang="en-US" sz="1500" u="none" cap="none" strike="noStrike">
                <a:solidFill>
                  <a:srgbClr val="005480"/>
                </a:solidFill>
                <a:latin typeface="Arial"/>
                <a:ea typeface="Arial"/>
                <a:cs typeface="Arial"/>
                <a:sym typeface="Arial"/>
              </a:rPr>
              <a:t> </a:t>
            </a:r>
            <a:r>
              <a:rPr b="0" i="0" lang="en-US" sz="1500" u="none" cap="none" strike="noStrike">
                <a:solidFill>
                  <a:srgbClr val="000000"/>
                </a:solidFill>
                <a:latin typeface="Arial"/>
                <a:ea typeface="Arial"/>
                <a:cs typeface="Arial"/>
                <a:sym typeface="Arial"/>
              </a:rPr>
              <a:t>and are only exclusion zones when voting is occurring</a:t>
            </a:r>
          </a:p>
        </p:txBody>
      </p:sp>
      <p:pic>
        <p:nvPicPr>
          <p:cNvPr id="245" name="Shape 245"/>
          <p:cNvPicPr preferRelativeResize="0"/>
          <p:nvPr/>
        </p:nvPicPr>
        <p:blipFill rotWithShape="1">
          <a:blip r:embed="rId3">
            <a:alphaModFix/>
          </a:blip>
          <a:srcRect b="0" l="0" r="0" t="0"/>
          <a:stretch/>
        </p:blipFill>
        <p:spPr>
          <a:xfrm>
            <a:off x="5692460" y="1413700"/>
            <a:ext cx="2619375" cy="2057400"/>
          </a:xfrm>
          <a:prstGeom prst="rect">
            <a:avLst/>
          </a:prstGeom>
          <a:noFill/>
          <a:ln>
            <a:noFill/>
          </a:ln>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sp>
        <p:nvSpPr>
          <p:cNvPr id="250" name="Shape 250"/>
          <p:cNvSpPr txBox="1"/>
          <p:nvPr/>
        </p:nvSpPr>
        <p:spPr>
          <a:xfrm>
            <a:off x="0" y="-8080"/>
            <a:ext cx="9144000" cy="840746"/>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800" u="none" cap="none" strike="noStrike">
                <a:solidFill>
                  <a:schemeClr val="lt1"/>
                </a:solidFill>
                <a:latin typeface="Arial"/>
                <a:ea typeface="Arial"/>
                <a:cs typeface="Arial"/>
                <a:sym typeface="Arial"/>
              </a:rPr>
              <a:t>Exclusionary Areas</a:t>
            </a:r>
          </a:p>
        </p:txBody>
      </p:sp>
      <p:sp>
        <p:nvSpPr>
          <p:cNvPr id="251" name="Shape 251"/>
          <p:cNvSpPr txBox="1"/>
          <p:nvPr>
            <p:ph idx="1" type="body"/>
          </p:nvPr>
        </p:nvSpPr>
        <p:spPr>
          <a:xfrm>
            <a:off x="704045" y="652799"/>
            <a:ext cx="4823137" cy="339447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Handguns may not be carried into any </a:t>
            </a:r>
            <a:r>
              <a:rPr b="0" i="1" lang="en-US" sz="2800" u="none" cap="none" strike="noStrike">
                <a:solidFill>
                  <a:schemeClr val="dk2"/>
                </a:solidFill>
                <a:latin typeface="Arial"/>
                <a:ea typeface="Arial"/>
                <a:cs typeface="Arial"/>
                <a:sym typeface="Arial"/>
              </a:rPr>
              <a:t>area </a:t>
            </a:r>
            <a:r>
              <a:rPr b="0" i="0" lang="en-US" sz="2800" u="none" cap="none" strike="noStrike">
                <a:solidFill>
                  <a:schemeClr val="dk2"/>
                </a:solidFill>
                <a:latin typeface="Arial"/>
                <a:ea typeface="Arial"/>
                <a:cs typeface="Arial"/>
                <a:sym typeface="Arial"/>
              </a:rPr>
              <a:t>on campus where a </a:t>
            </a:r>
            <a:r>
              <a:rPr b="0" i="1" lang="en-US" sz="2800" u="none" cap="none" strike="noStrike">
                <a:solidFill>
                  <a:schemeClr val="dk2"/>
                </a:solidFill>
                <a:latin typeface="Arial"/>
                <a:ea typeface="Arial"/>
                <a:cs typeface="Arial"/>
                <a:sym typeface="Arial"/>
              </a:rPr>
              <a:t>K</a:t>
            </a:r>
            <a:r>
              <a:rPr b="0" i="0" lang="en-US" sz="2800" u="none" cap="none" strike="noStrike">
                <a:solidFill>
                  <a:schemeClr val="dk2"/>
                </a:solidFill>
                <a:latin typeface="Arial"/>
                <a:ea typeface="Arial"/>
                <a:cs typeface="Arial"/>
                <a:sym typeface="Arial"/>
              </a:rPr>
              <a:t>-</a:t>
            </a:r>
            <a:r>
              <a:rPr b="0" i="1" lang="en-US" sz="2800" u="none" cap="none" strike="noStrike">
                <a:solidFill>
                  <a:schemeClr val="dk2"/>
                </a:solidFill>
                <a:latin typeface="Arial"/>
                <a:ea typeface="Arial"/>
                <a:cs typeface="Arial"/>
                <a:sym typeface="Arial"/>
              </a:rPr>
              <a:t>12</a:t>
            </a:r>
            <a:r>
              <a:rPr b="0" i="0" lang="en-US" sz="2800" u="none" cap="none" strike="noStrike">
                <a:solidFill>
                  <a:schemeClr val="dk2"/>
                </a:solidFill>
                <a:latin typeface="Arial"/>
                <a:ea typeface="Arial"/>
                <a:cs typeface="Arial"/>
                <a:sym typeface="Arial"/>
              </a:rPr>
              <a:t> school event is taking place</a:t>
            </a:r>
            <a:r>
              <a:rPr b="0" i="0" lang="en-US" sz="2800" u="none" cap="none" strike="noStrike">
                <a:solidFill>
                  <a:schemeClr val="dk1"/>
                </a:solidFill>
                <a:latin typeface="Arial"/>
                <a:ea typeface="Arial"/>
                <a:cs typeface="Arial"/>
                <a:sym typeface="Arial"/>
              </a:rPr>
              <a:t>.</a:t>
            </a:r>
          </a:p>
        </p:txBody>
      </p:sp>
      <p:sp>
        <p:nvSpPr>
          <p:cNvPr id="252" name="Shape 252"/>
          <p:cNvSpPr txBox="1"/>
          <p:nvPr/>
        </p:nvSpPr>
        <p:spPr>
          <a:xfrm>
            <a:off x="704045" y="3558992"/>
            <a:ext cx="4717959" cy="55399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1500" u="none" cap="none" strike="noStrike">
                <a:solidFill>
                  <a:srgbClr val="000000"/>
                </a:solidFill>
                <a:latin typeface="Arial"/>
                <a:ea typeface="Arial"/>
                <a:cs typeface="Arial"/>
                <a:sym typeface="Arial"/>
              </a:rPr>
              <a:t>Note: These areas are </a:t>
            </a:r>
            <a:r>
              <a:rPr b="0" i="1" lang="en-US" sz="1500" u="none" cap="none" strike="noStrike">
                <a:solidFill>
                  <a:srgbClr val="005480"/>
                </a:solidFill>
                <a:latin typeface="Arial"/>
                <a:ea typeface="Arial"/>
                <a:cs typeface="Arial"/>
                <a:sym typeface="Arial"/>
              </a:rPr>
              <a:t>temporary</a:t>
            </a:r>
            <a:r>
              <a:rPr b="0" i="0" lang="en-US" sz="1500" u="none" cap="none" strike="noStrike">
                <a:solidFill>
                  <a:srgbClr val="005480"/>
                </a:solidFill>
                <a:latin typeface="Arial"/>
                <a:ea typeface="Arial"/>
                <a:cs typeface="Arial"/>
                <a:sym typeface="Arial"/>
              </a:rPr>
              <a:t> </a:t>
            </a:r>
            <a:r>
              <a:rPr b="0" i="0" lang="en-US" sz="1500" u="none" cap="none" strike="noStrike">
                <a:solidFill>
                  <a:srgbClr val="000000"/>
                </a:solidFill>
                <a:latin typeface="Arial"/>
                <a:ea typeface="Arial"/>
                <a:cs typeface="Arial"/>
                <a:sym typeface="Arial"/>
              </a:rPr>
              <a:t>and are only exclusionary areas during the K-12 school event.</a:t>
            </a:r>
          </a:p>
        </p:txBody>
      </p:sp>
      <p:pic>
        <p:nvPicPr>
          <p:cNvPr id="253" name="Shape 253"/>
          <p:cNvPicPr preferRelativeResize="0"/>
          <p:nvPr/>
        </p:nvPicPr>
        <p:blipFill rotWithShape="1">
          <a:blip r:embed="rId3">
            <a:alphaModFix/>
          </a:blip>
          <a:srcRect b="0" l="0" r="0" t="0"/>
          <a:stretch/>
        </p:blipFill>
        <p:spPr>
          <a:xfrm>
            <a:off x="5733246" y="1583633"/>
            <a:ext cx="2799124" cy="1712670"/>
          </a:xfrm>
          <a:prstGeom prst="rect">
            <a:avLst/>
          </a:prstGeom>
          <a:noFill/>
          <a:ln>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sp>
        <p:nvSpPr>
          <p:cNvPr id="56" name="Shape 56"/>
          <p:cNvSpPr txBox="1"/>
          <p:nvPr/>
        </p:nvSpPr>
        <p:spPr>
          <a:xfrm>
            <a:off x="2633726" y="1228100"/>
            <a:ext cx="5826549" cy="286232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As is the case with individuals possessing a driver’s license being expected to know the rules of the road in each state he or she drives through, such is </a:t>
            </a:r>
            <a:r>
              <a:rPr b="1" i="0" lang="en-US" sz="2000" u="none" cap="none" strike="noStrike">
                <a:solidFill>
                  <a:schemeClr val="dk1"/>
                </a:solidFill>
                <a:latin typeface="Arial"/>
                <a:ea typeface="Arial"/>
                <a:cs typeface="Arial"/>
                <a:sym typeface="Arial"/>
              </a:rPr>
              <a:t>the responsibility of the handgun license holder</a:t>
            </a:r>
            <a:r>
              <a:rPr b="0" i="0" lang="en-US" sz="2000" u="none" cap="none" strike="noStrike">
                <a:solidFill>
                  <a:schemeClr val="dk1"/>
                </a:solidFill>
                <a:latin typeface="Arial"/>
                <a:ea typeface="Arial"/>
                <a:cs typeface="Arial"/>
                <a:sym typeface="Arial"/>
              </a:rPr>
              <a:t> to understand the rules and regulations associated with his or her license to carry (LTC) in the state of Texas. </a:t>
            </a:r>
            <a:r>
              <a:rPr b="0" i="1" lang="en-US" sz="2000" u="sng" cap="none" strike="noStrike">
                <a:solidFill>
                  <a:schemeClr val="dk1"/>
                </a:solidFill>
                <a:latin typeface="Arial"/>
                <a:ea typeface="Arial"/>
                <a:cs typeface="Arial"/>
                <a:sym typeface="Arial"/>
              </a:rPr>
              <a:t>The responsibility to know and comply with the law rests with the license holder.</a:t>
            </a:r>
          </a:p>
        </p:txBody>
      </p:sp>
      <p:sp>
        <p:nvSpPr>
          <p:cNvPr id="57" name="Shape 57"/>
          <p:cNvSpPr txBox="1"/>
          <p:nvPr/>
        </p:nvSpPr>
        <p:spPr>
          <a:xfrm>
            <a:off x="0" y="-8080"/>
            <a:ext cx="9144000" cy="840746"/>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800" u="none" cap="none" strike="noStrike">
                <a:solidFill>
                  <a:schemeClr val="lt1"/>
                </a:solidFill>
                <a:latin typeface="Arial"/>
                <a:ea typeface="Arial"/>
                <a:cs typeface="Arial"/>
                <a:sym typeface="Arial"/>
              </a:rPr>
              <a:t>Overview</a:t>
            </a:r>
          </a:p>
        </p:txBody>
      </p:sp>
      <p:pic>
        <p:nvPicPr>
          <p:cNvPr descr="Texas Department of Public Safety (DPS) logo" id="58" name="Shape 58"/>
          <p:cNvPicPr preferRelativeResize="0"/>
          <p:nvPr>
            <p:ph idx="1" type="body"/>
          </p:nvPr>
        </p:nvPicPr>
        <p:blipFill rotWithShape="1">
          <a:blip r:embed="rId3">
            <a:alphaModFix/>
          </a:blip>
          <a:srcRect b="0" l="0" r="0" t="0"/>
          <a:stretch/>
        </p:blipFill>
        <p:spPr>
          <a:xfrm>
            <a:off x="482549" y="1485678"/>
            <a:ext cx="1828800" cy="1828800"/>
          </a:xfrm>
          <a:prstGeom prst="rect">
            <a:avLst/>
          </a:prstGeom>
          <a:noFill/>
          <a:ln>
            <a:noFill/>
          </a:ln>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7" name="Shape 257"/>
        <p:cNvGrpSpPr/>
        <p:nvPr/>
      </p:nvGrpSpPr>
      <p:grpSpPr>
        <a:xfrm>
          <a:off x="0" y="0"/>
          <a:ext cx="0" cy="0"/>
          <a:chOff x="0" y="0"/>
          <a:chExt cx="0" cy="0"/>
        </a:xfrm>
      </p:grpSpPr>
      <p:sp>
        <p:nvSpPr>
          <p:cNvPr id="258" name="Shape 258"/>
          <p:cNvSpPr txBox="1"/>
          <p:nvPr/>
        </p:nvSpPr>
        <p:spPr>
          <a:xfrm>
            <a:off x="0" y="-8080"/>
            <a:ext cx="9144000" cy="840746"/>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800" u="none" cap="none" strike="noStrike">
                <a:solidFill>
                  <a:schemeClr val="lt1"/>
                </a:solidFill>
                <a:latin typeface="Arial"/>
                <a:ea typeface="Arial"/>
                <a:cs typeface="Arial"/>
                <a:sym typeface="Arial"/>
              </a:rPr>
              <a:t>Exclusionary Areas</a:t>
            </a:r>
          </a:p>
        </p:txBody>
      </p:sp>
      <p:sp>
        <p:nvSpPr>
          <p:cNvPr id="259" name="Shape 259"/>
          <p:cNvSpPr txBox="1"/>
          <p:nvPr>
            <p:ph idx="1" type="body"/>
          </p:nvPr>
        </p:nvSpPr>
        <p:spPr>
          <a:xfrm>
            <a:off x="495835" y="1049628"/>
            <a:ext cx="5531473" cy="339447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100" u="none" cap="none" strike="noStrike">
                <a:solidFill>
                  <a:schemeClr val="dk1"/>
                </a:solidFill>
                <a:latin typeface="Arial"/>
                <a:ea typeface="Arial"/>
                <a:cs typeface="Arial"/>
                <a:sym typeface="Arial"/>
              </a:rPr>
              <a:t>Other exclusionary areas may include leased space on the University Campus as determined by the lessee. Notice may be given by signage, orally, or by written materials. These areas include:</a:t>
            </a:r>
          </a:p>
          <a:p>
            <a:pPr indent="0" lvl="0" marL="0" marR="0" rtl="0" algn="l">
              <a:lnSpc>
                <a:spcPct val="100000"/>
              </a:lnSpc>
              <a:spcBef>
                <a:spcPts val="420"/>
              </a:spcBef>
              <a:spcAft>
                <a:spcPts val="0"/>
              </a:spcAft>
              <a:buClr>
                <a:schemeClr val="dk1"/>
              </a:buClr>
              <a:buSzPct val="25000"/>
              <a:buFont typeface="Arial"/>
              <a:buNone/>
            </a:pPr>
            <a:r>
              <a:rPr b="0" i="0" lang="en-US" sz="2100" u="none" cap="none" strike="noStrike">
                <a:solidFill>
                  <a:schemeClr val="dk1"/>
                </a:solidFill>
                <a:latin typeface="Arial"/>
                <a:ea typeface="Arial"/>
                <a:cs typeface="Arial"/>
                <a:sym typeface="Arial"/>
              </a:rPr>
              <a:t>Centennial Court Apartments, Follett Bookstore, and restaurants, shops, and office space in the College Park District as designated by proper signage. </a:t>
            </a:r>
          </a:p>
        </p:txBody>
      </p:sp>
      <p:pic>
        <p:nvPicPr>
          <p:cNvPr id="260" name="Shape 260"/>
          <p:cNvPicPr preferRelativeResize="0"/>
          <p:nvPr/>
        </p:nvPicPr>
        <p:blipFill rotWithShape="1">
          <a:blip r:embed="rId3">
            <a:alphaModFix/>
          </a:blip>
          <a:srcRect b="0" l="0" r="0" t="0"/>
          <a:stretch/>
        </p:blipFill>
        <p:spPr>
          <a:xfrm>
            <a:off x="6279489" y="1049628"/>
            <a:ext cx="2211097" cy="3321139"/>
          </a:xfrm>
          <a:prstGeom prst="rect">
            <a:avLst/>
          </a:prstGeom>
          <a:noFill/>
          <a:ln>
            <a:noFill/>
          </a:ln>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x="0" y="0"/>
          <a:ext cx="0" cy="0"/>
          <a:chOff x="0" y="0"/>
          <a:chExt cx="0" cy="0"/>
        </a:xfrm>
      </p:grpSpPr>
      <p:sp>
        <p:nvSpPr>
          <p:cNvPr id="265" name="Shape 265"/>
          <p:cNvSpPr txBox="1"/>
          <p:nvPr/>
        </p:nvSpPr>
        <p:spPr>
          <a:xfrm>
            <a:off x="0" y="-8080"/>
            <a:ext cx="9144000" cy="840746"/>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800" u="none" cap="none" strike="noStrike">
                <a:solidFill>
                  <a:schemeClr val="lt1"/>
                </a:solidFill>
                <a:latin typeface="Arial"/>
                <a:ea typeface="Arial"/>
                <a:cs typeface="Arial"/>
                <a:sym typeface="Arial"/>
              </a:rPr>
              <a:t>Exclusionary Areas</a:t>
            </a:r>
          </a:p>
        </p:txBody>
      </p:sp>
      <p:sp>
        <p:nvSpPr>
          <p:cNvPr id="266" name="Shape 266"/>
          <p:cNvSpPr txBox="1"/>
          <p:nvPr>
            <p:ph idx="1" type="body"/>
          </p:nvPr>
        </p:nvSpPr>
        <p:spPr>
          <a:xfrm>
            <a:off x="547352" y="1200150"/>
            <a:ext cx="8229600" cy="2637753"/>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720" u="none" cap="none" strike="noStrike">
                <a:solidFill>
                  <a:schemeClr val="dk1"/>
                </a:solidFill>
                <a:latin typeface="Arial"/>
                <a:ea typeface="Arial"/>
                <a:cs typeface="Arial"/>
                <a:sym typeface="Arial"/>
              </a:rPr>
              <a:t>On a case-by-case basis and as determined by the UTA president, any location or specific time period during which an activity is conducted may create a unique situation that poses a threat to the safety of the campus community and therefore may be declared an exclusionary area.</a:t>
            </a: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0" name="Shape 270"/>
        <p:cNvGrpSpPr/>
        <p:nvPr/>
      </p:nvGrpSpPr>
      <p:grpSpPr>
        <a:xfrm>
          <a:off x="0" y="0"/>
          <a:ext cx="0" cy="0"/>
          <a:chOff x="0" y="0"/>
          <a:chExt cx="0" cy="0"/>
        </a:xfrm>
      </p:grpSpPr>
      <p:sp>
        <p:nvSpPr>
          <p:cNvPr id="271" name="Shape 271"/>
          <p:cNvSpPr txBox="1"/>
          <p:nvPr/>
        </p:nvSpPr>
        <p:spPr>
          <a:xfrm>
            <a:off x="0" y="-8080"/>
            <a:ext cx="9144000" cy="840746"/>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800" u="none" cap="none" strike="noStrike">
                <a:solidFill>
                  <a:schemeClr val="lt1"/>
                </a:solidFill>
                <a:latin typeface="Arial"/>
                <a:ea typeface="Arial"/>
                <a:cs typeface="Arial"/>
                <a:sym typeface="Arial"/>
              </a:rPr>
              <a:t>Storage of Handguns</a:t>
            </a:r>
          </a:p>
        </p:txBody>
      </p:sp>
      <p:sp>
        <p:nvSpPr>
          <p:cNvPr id="272" name="Shape 272"/>
          <p:cNvSpPr txBox="1"/>
          <p:nvPr>
            <p:ph idx="1" type="body"/>
          </p:nvPr>
        </p:nvSpPr>
        <p:spPr>
          <a:xfrm>
            <a:off x="888641" y="1277424"/>
            <a:ext cx="7695126" cy="2373736"/>
          </a:xfrm>
          <a:prstGeom prst="rect">
            <a:avLst/>
          </a:prstGeom>
          <a:noFill/>
          <a:ln>
            <a:noFill/>
          </a:ln>
        </p:spPr>
        <p:txBody>
          <a:bodyPr anchorCtr="0" anchor="t" bIns="45700" lIns="91425" rIns="91425" tIns="45700">
            <a:noAutofit/>
          </a:bodyPr>
          <a:lstStyle/>
          <a:p>
            <a:pPr indent="0" lvl="0" marL="228600" marR="0" rtl="0" algn="l">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Gun safes will not be provided by the university. If you need to enter an exclusion area, you must secure your handgun in your vehicle or by other means. The university will not provide gun storage.</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6" name="Shape 276"/>
        <p:cNvGrpSpPr/>
        <p:nvPr/>
      </p:nvGrpSpPr>
      <p:grpSpPr>
        <a:xfrm>
          <a:off x="0" y="0"/>
          <a:ext cx="0" cy="0"/>
          <a:chOff x="0" y="0"/>
          <a:chExt cx="0" cy="0"/>
        </a:xfrm>
      </p:grpSpPr>
      <p:sp>
        <p:nvSpPr>
          <p:cNvPr id="277" name="Shape 277"/>
          <p:cNvSpPr txBox="1"/>
          <p:nvPr/>
        </p:nvSpPr>
        <p:spPr>
          <a:xfrm>
            <a:off x="0" y="-8080"/>
            <a:ext cx="9144000" cy="840746"/>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600" u="none" cap="none" strike="noStrike">
                <a:solidFill>
                  <a:schemeClr val="lt1"/>
                </a:solidFill>
                <a:latin typeface="Arial"/>
                <a:ea typeface="Arial"/>
                <a:cs typeface="Arial"/>
                <a:sym typeface="Arial"/>
              </a:rPr>
              <a:t>Specific Information for License to Carry (LTC) Holders</a:t>
            </a:r>
          </a:p>
        </p:txBody>
      </p:sp>
      <p:sp>
        <p:nvSpPr>
          <p:cNvPr id="278" name="Shape 278"/>
          <p:cNvSpPr txBox="1"/>
          <p:nvPr>
            <p:ph idx="1" type="body"/>
          </p:nvPr>
        </p:nvSpPr>
        <p:spPr>
          <a:xfrm>
            <a:off x="727656" y="1142195"/>
            <a:ext cx="7862550" cy="303056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If you choose to carry a concealed handgun on campus, you are responsible for knowing where it can and cannot be carried. </a:t>
            </a:r>
            <a:r>
              <a:rPr b="0" i="1" lang="en-US" sz="2000" u="none" cap="none" strike="noStrike">
                <a:solidFill>
                  <a:schemeClr val="dk2"/>
                </a:solidFill>
                <a:latin typeface="Arial"/>
                <a:ea typeface="Arial"/>
                <a:cs typeface="Arial"/>
                <a:sym typeface="Arial"/>
              </a:rPr>
              <a:t>Employees</a:t>
            </a:r>
            <a:r>
              <a:rPr b="0" i="0" lang="en-US" sz="2000" u="none" cap="none" strike="noStrike">
                <a:solidFill>
                  <a:schemeClr val="dk1"/>
                </a:solidFill>
                <a:latin typeface="Arial"/>
                <a:ea typeface="Arial"/>
                <a:cs typeface="Arial"/>
                <a:sym typeface="Arial"/>
              </a:rPr>
              <a:t> who do not follow UTA policy are subject to discipline up to and including termination. </a:t>
            </a:r>
            <a:r>
              <a:rPr b="0" i="1" lang="en-US" sz="2000" u="none" cap="none" strike="noStrike">
                <a:solidFill>
                  <a:schemeClr val="dk2"/>
                </a:solidFill>
                <a:latin typeface="Arial"/>
                <a:ea typeface="Arial"/>
                <a:cs typeface="Arial"/>
                <a:sym typeface="Arial"/>
              </a:rPr>
              <a:t>Students</a:t>
            </a:r>
            <a:r>
              <a:rPr b="0" i="0" lang="en-US" sz="2000" u="none" cap="none" strike="noStrike">
                <a:solidFill>
                  <a:schemeClr val="dk2"/>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who do not follow UTA policy are subject to discipline up to and including expulsion by the Office of Student Conduct.</a:t>
            </a:r>
          </a:p>
          <a:p>
            <a:pPr indent="0" lvl="0" marL="0" marR="0" rtl="0" algn="l">
              <a:lnSpc>
                <a:spcPct val="100000"/>
              </a:lnSpc>
              <a:spcBef>
                <a:spcPts val="40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Accidental discharge of a firearm is also cause for discipline up to and including termination for employees and up to and including expulsion for students.</a:t>
            </a: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x="0" y="0"/>
          <a:ext cx="0" cy="0"/>
          <a:chOff x="0" y="0"/>
          <a:chExt cx="0" cy="0"/>
        </a:xfrm>
      </p:grpSpPr>
      <p:sp>
        <p:nvSpPr>
          <p:cNvPr id="283" name="Shape 283"/>
          <p:cNvSpPr txBox="1"/>
          <p:nvPr/>
        </p:nvSpPr>
        <p:spPr>
          <a:xfrm>
            <a:off x="0" y="-8080"/>
            <a:ext cx="9144000" cy="840746"/>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600" u="none" cap="none" strike="noStrike">
                <a:solidFill>
                  <a:schemeClr val="lt1"/>
                </a:solidFill>
                <a:latin typeface="Arial"/>
                <a:ea typeface="Arial"/>
                <a:cs typeface="Arial"/>
                <a:sym typeface="Arial"/>
              </a:rPr>
              <a:t>Specific Information for License to Carry (LTC) Holders</a:t>
            </a:r>
          </a:p>
        </p:txBody>
      </p:sp>
      <p:sp>
        <p:nvSpPr>
          <p:cNvPr id="284" name="Shape 284"/>
          <p:cNvSpPr txBox="1"/>
          <p:nvPr>
            <p:ph idx="1" type="body"/>
          </p:nvPr>
        </p:nvSpPr>
        <p:spPr>
          <a:xfrm>
            <a:off x="528033" y="1098191"/>
            <a:ext cx="8087932" cy="3241987"/>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95604"/>
              <a:buFont typeface="Arial"/>
              <a:buChar char="•"/>
            </a:pPr>
            <a:r>
              <a:rPr b="0" i="0" lang="en-US" sz="1760" u="none" cap="none" strike="noStrike">
                <a:solidFill>
                  <a:schemeClr val="dk1"/>
                </a:solidFill>
                <a:latin typeface="Arial"/>
                <a:ea typeface="Arial"/>
                <a:cs typeface="Arial"/>
                <a:sym typeface="Arial"/>
              </a:rPr>
              <a:t>Employees are not authorized to use their weapon in the course or scope of their job duties. Carrying is a </a:t>
            </a:r>
            <a:r>
              <a:rPr b="0" i="1" lang="en-US" sz="1760" u="sng" cap="none" strike="noStrike">
                <a:solidFill>
                  <a:schemeClr val="dk1"/>
                </a:solidFill>
                <a:latin typeface="Arial"/>
                <a:ea typeface="Arial"/>
                <a:cs typeface="Arial"/>
                <a:sym typeface="Arial"/>
              </a:rPr>
              <a:t>personal decision</a:t>
            </a:r>
            <a:r>
              <a:rPr b="0" i="0" lang="en-US" sz="1760" u="none" cap="none" strike="noStrike">
                <a:solidFill>
                  <a:schemeClr val="dk1"/>
                </a:solidFill>
                <a:latin typeface="Arial"/>
                <a:ea typeface="Arial"/>
                <a:cs typeface="Arial"/>
                <a:sym typeface="Arial"/>
              </a:rPr>
              <a:t>.</a:t>
            </a:r>
          </a:p>
          <a:p>
            <a:pPr indent="-457200" lvl="0" marL="457200" marR="0" rtl="0" algn="l">
              <a:lnSpc>
                <a:spcPct val="100000"/>
              </a:lnSpc>
              <a:spcBef>
                <a:spcPts val="352"/>
              </a:spcBef>
              <a:spcAft>
                <a:spcPts val="0"/>
              </a:spcAft>
              <a:buClr>
                <a:schemeClr val="dk1"/>
              </a:buClr>
              <a:buSzPct val="95604"/>
              <a:buFont typeface="Arial"/>
              <a:buChar char="•"/>
            </a:pPr>
            <a:r>
              <a:rPr b="0" i="0" lang="en-US" sz="1760" u="none" cap="none" strike="noStrike">
                <a:solidFill>
                  <a:schemeClr val="dk1"/>
                </a:solidFill>
                <a:latin typeface="Arial"/>
                <a:ea typeface="Arial"/>
                <a:cs typeface="Arial"/>
                <a:sym typeface="Arial"/>
              </a:rPr>
              <a:t>Employees accept </a:t>
            </a:r>
            <a:r>
              <a:rPr b="0" i="1" lang="en-US" sz="1760" u="sng" cap="none" strike="noStrike">
                <a:solidFill>
                  <a:schemeClr val="dk1"/>
                </a:solidFill>
                <a:latin typeface="Arial"/>
                <a:ea typeface="Arial"/>
                <a:cs typeface="Arial"/>
                <a:sym typeface="Arial"/>
              </a:rPr>
              <a:t>personal liability</a:t>
            </a:r>
            <a:r>
              <a:rPr b="0" i="0" lang="en-US" sz="1760" u="none" cap="none" strike="noStrike">
                <a:solidFill>
                  <a:schemeClr val="dk1"/>
                </a:solidFill>
                <a:latin typeface="Arial"/>
                <a:ea typeface="Arial"/>
                <a:cs typeface="Arial"/>
                <a:sym typeface="Arial"/>
              </a:rPr>
              <a:t> for any injury or damage resulting from the use of their handgun.</a:t>
            </a:r>
          </a:p>
          <a:p>
            <a:pPr indent="-457200" lvl="0" marL="457200" marR="0" rtl="0" algn="l">
              <a:lnSpc>
                <a:spcPct val="100000"/>
              </a:lnSpc>
              <a:spcBef>
                <a:spcPts val="352"/>
              </a:spcBef>
              <a:spcAft>
                <a:spcPts val="0"/>
              </a:spcAft>
              <a:buClr>
                <a:schemeClr val="dk1"/>
              </a:buClr>
              <a:buSzPct val="95604"/>
              <a:buFont typeface="Arial"/>
              <a:buChar char="•"/>
            </a:pPr>
            <a:r>
              <a:rPr b="0" i="0" lang="en-US" sz="1760" u="none" cap="none" strike="noStrike">
                <a:solidFill>
                  <a:schemeClr val="dk1"/>
                </a:solidFill>
                <a:latin typeface="Arial"/>
                <a:ea typeface="Arial"/>
                <a:cs typeface="Arial"/>
                <a:sym typeface="Arial"/>
              </a:rPr>
              <a:t>Employees required to respond to different areas of campus may be prohibited by departmental procedures from carrying a concealed handgun, even if the employee is a LTC Holder. Consult your supervisor or HR representative if clarification is needed.</a:t>
            </a:r>
          </a:p>
          <a:p>
            <a:pPr indent="-457200" lvl="0" marL="457200" marR="0" rtl="0" algn="l">
              <a:lnSpc>
                <a:spcPct val="100000"/>
              </a:lnSpc>
              <a:spcBef>
                <a:spcPts val="352"/>
              </a:spcBef>
              <a:spcAft>
                <a:spcPts val="0"/>
              </a:spcAft>
              <a:buClr>
                <a:schemeClr val="dk1"/>
              </a:buClr>
              <a:buSzPct val="95604"/>
              <a:buFont typeface="Arial"/>
              <a:buChar char="•"/>
            </a:pPr>
            <a:r>
              <a:rPr b="0" i="0" lang="en-US" sz="1760" u="none" cap="none" strike="noStrike">
                <a:solidFill>
                  <a:schemeClr val="dk1"/>
                </a:solidFill>
                <a:latin typeface="Arial"/>
                <a:ea typeface="Arial"/>
                <a:cs typeface="Arial"/>
                <a:sym typeface="Arial"/>
              </a:rPr>
              <a:t>Employees may not store their concealed handgun in a university-owned vehicle. </a:t>
            </a: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8" name="Shape 288"/>
        <p:cNvGrpSpPr/>
        <p:nvPr/>
      </p:nvGrpSpPr>
      <p:grpSpPr>
        <a:xfrm>
          <a:off x="0" y="0"/>
          <a:ext cx="0" cy="0"/>
          <a:chOff x="0" y="0"/>
          <a:chExt cx="0" cy="0"/>
        </a:xfrm>
      </p:grpSpPr>
      <p:sp>
        <p:nvSpPr>
          <p:cNvPr id="289" name="Shape 289"/>
          <p:cNvSpPr txBox="1"/>
          <p:nvPr/>
        </p:nvSpPr>
        <p:spPr>
          <a:xfrm>
            <a:off x="0" y="-8080"/>
            <a:ext cx="9144000" cy="840746"/>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800" u="none" cap="none" strike="noStrike">
                <a:solidFill>
                  <a:schemeClr val="lt1"/>
                </a:solidFill>
                <a:latin typeface="Arial"/>
                <a:ea typeface="Arial"/>
                <a:cs typeface="Arial"/>
                <a:sym typeface="Arial"/>
              </a:rPr>
              <a:t>Know the Exclusionary Areas</a:t>
            </a:r>
          </a:p>
        </p:txBody>
      </p:sp>
      <p:sp>
        <p:nvSpPr>
          <p:cNvPr id="290" name="Shape 290"/>
          <p:cNvSpPr txBox="1"/>
          <p:nvPr>
            <p:ph idx="1" type="body"/>
          </p:nvPr>
        </p:nvSpPr>
        <p:spPr>
          <a:xfrm>
            <a:off x="1268569" y="1322500"/>
            <a:ext cx="7038303" cy="2209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240" u="none" cap="none" strike="noStrike">
                <a:solidFill>
                  <a:schemeClr val="dk1"/>
                </a:solidFill>
                <a:latin typeface="Arial"/>
                <a:ea typeface="Arial"/>
                <a:cs typeface="Arial"/>
                <a:sym typeface="Arial"/>
              </a:rPr>
              <a:t>Remember that there are certain places and types of activities where handguns are not allowed, including ticketed sporting events, the MAC and PEC, certain areas on campus, and more. Please review the information in the “Exclusionary Areas” section of this presentation and the UTA policy.</a:t>
            </a: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4" name="Shape 294"/>
        <p:cNvGrpSpPr/>
        <p:nvPr/>
      </p:nvGrpSpPr>
      <p:grpSpPr>
        <a:xfrm>
          <a:off x="0" y="0"/>
          <a:ext cx="0" cy="0"/>
          <a:chOff x="0" y="0"/>
          <a:chExt cx="0" cy="0"/>
        </a:xfrm>
      </p:grpSpPr>
      <p:sp>
        <p:nvSpPr>
          <p:cNvPr id="295" name="Shape 295"/>
          <p:cNvSpPr txBox="1"/>
          <p:nvPr/>
        </p:nvSpPr>
        <p:spPr>
          <a:xfrm>
            <a:off x="0" y="-8080"/>
            <a:ext cx="9144000" cy="840746"/>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800" u="none" cap="none" strike="noStrike">
                <a:solidFill>
                  <a:schemeClr val="lt1"/>
                </a:solidFill>
                <a:latin typeface="Arial"/>
                <a:ea typeface="Arial"/>
                <a:cs typeface="Arial"/>
                <a:sym typeface="Arial"/>
              </a:rPr>
              <a:t>Questions About the Policy?</a:t>
            </a:r>
          </a:p>
        </p:txBody>
      </p:sp>
      <p:sp>
        <p:nvSpPr>
          <p:cNvPr id="296" name="Shape 296"/>
          <p:cNvSpPr txBox="1"/>
          <p:nvPr>
            <p:ph idx="1" type="body"/>
          </p:nvPr>
        </p:nvSpPr>
        <p:spPr>
          <a:xfrm>
            <a:off x="1059287" y="1328940"/>
            <a:ext cx="7025424" cy="212259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If you have questions about this policy, please visit </a:t>
            </a:r>
            <a:r>
              <a:rPr b="0" i="1" lang="en-US" sz="2800" u="sng" cap="none" strike="noStrike">
                <a:solidFill>
                  <a:schemeClr val="hlink"/>
                </a:solidFill>
                <a:latin typeface="Arial"/>
                <a:ea typeface="Arial"/>
                <a:cs typeface="Arial"/>
                <a:sym typeface="Arial"/>
                <a:hlinkClick r:id="rId3"/>
              </a:rPr>
              <a:t>uta.edu/campuscarry</a:t>
            </a:r>
            <a:r>
              <a:rPr b="0" i="1" lang="en-US" sz="2800" u="none" cap="none" strike="noStrike">
                <a:solidFill>
                  <a:schemeClr val="dk1"/>
                </a:solidFill>
                <a:latin typeface="Arial"/>
                <a:ea typeface="Arial"/>
                <a:cs typeface="Arial"/>
                <a:sym typeface="Arial"/>
              </a:rPr>
              <a:t> </a:t>
            </a:r>
            <a:r>
              <a:rPr b="0" i="0" lang="en-US" sz="2800" u="none" cap="none" strike="noStrike">
                <a:solidFill>
                  <a:schemeClr val="dk1"/>
                </a:solidFill>
                <a:latin typeface="Arial"/>
                <a:ea typeface="Arial"/>
                <a:cs typeface="Arial"/>
                <a:sym typeface="Arial"/>
              </a:rPr>
              <a:t>to submit comments or use the committee’s email address at campuscarry@uta.edu.</a:t>
            </a: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0" name="Shape 300"/>
        <p:cNvGrpSpPr/>
        <p:nvPr/>
      </p:nvGrpSpPr>
      <p:grpSpPr>
        <a:xfrm>
          <a:off x="0" y="0"/>
          <a:ext cx="0" cy="0"/>
          <a:chOff x="0" y="0"/>
          <a:chExt cx="0" cy="0"/>
        </a:xfrm>
      </p:grpSpPr>
      <p:sp>
        <p:nvSpPr>
          <p:cNvPr id="301" name="Shape 301"/>
          <p:cNvSpPr txBox="1"/>
          <p:nvPr/>
        </p:nvSpPr>
        <p:spPr>
          <a:xfrm>
            <a:off x="0" y="-8080"/>
            <a:ext cx="9144000" cy="840746"/>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800" u="none" cap="none" strike="noStrike">
                <a:solidFill>
                  <a:schemeClr val="lt1"/>
                </a:solidFill>
                <a:latin typeface="Arial"/>
                <a:ea typeface="Arial"/>
                <a:cs typeface="Arial"/>
                <a:sym typeface="Arial"/>
              </a:rPr>
              <a:t>Additional Resources</a:t>
            </a:r>
          </a:p>
        </p:txBody>
      </p:sp>
      <p:sp>
        <p:nvSpPr>
          <p:cNvPr id="302" name="Shape 302"/>
          <p:cNvSpPr txBox="1"/>
          <p:nvPr>
            <p:ph idx="1" type="body"/>
          </p:nvPr>
        </p:nvSpPr>
        <p:spPr>
          <a:xfrm>
            <a:off x="734095" y="691433"/>
            <a:ext cx="8229600" cy="3943350"/>
          </a:xfrm>
          <a:prstGeom prst="rect">
            <a:avLst/>
          </a:prstGeom>
          <a:noFill/>
          <a:ln>
            <a:noFill/>
          </a:ln>
        </p:spPr>
        <p:txBody>
          <a:bodyPr anchorCtr="0" anchor="ctr" bIns="45700" lIns="91425" rIns="91425" tIns="45700">
            <a:noAutofit/>
          </a:bodyPr>
          <a:lstStyle/>
          <a:p>
            <a:pPr indent="-457200" lvl="0" marL="457200" marR="0" rtl="0" algn="l">
              <a:lnSpc>
                <a:spcPct val="100000"/>
              </a:lnSpc>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Campus Carry Policy </a:t>
            </a:r>
            <a:r>
              <a:rPr b="0" i="0" lang="en-US" sz="2400" u="sng" cap="none" strike="noStrike">
                <a:solidFill>
                  <a:schemeClr val="hlink"/>
                </a:solidFill>
                <a:latin typeface="Arial"/>
                <a:ea typeface="Arial"/>
                <a:cs typeface="Arial"/>
                <a:sym typeface="Arial"/>
                <a:hlinkClick r:id="rId3"/>
              </a:rPr>
              <a:t>HOP 12-500</a:t>
            </a:r>
          </a:p>
          <a:p>
            <a:pPr indent="-457200" lvl="0" marL="457200"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Campus Carry </a:t>
            </a:r>
            <a:r>
              <a:rPr b="0" i="0" lang="en-US" sz="2400" u="sng" cap="none" strike="noStrike">
                <a:solidFill>
                  <a:schemeClr val="hlink"/>
                </a:solidFill>
                <a:latin typeface="Arial"/>
                <a:ea typeface="Arial"/>
                <a:cs typeface="Arial"/>
                <a:sym typeface="Arial"/>
                <a:hlinkClick r:id="rId4"/>
              </a:rPr>
              <a:t>website</a:t>
            </a:r>
            <a:r>
              <a:rPr b="0" i="0" lang="en-US" sz="2400" u="none" cap="none" strike="noStrike">
                <a:solidFill>
                  <a:schemeClr val="dk1"/>
                </a:solidFill>
                <a:latin typeface="Arial"/>
                <a:ea typeface="Arial"/>
                <a:cs typeface="Arial"/>
                <a:sym typeface="Arial"/>
              </a:rPr>
              <a:t>, including </a:t>
            </a:r>
            <a:r>
              <a:rPr b="0" i="0" lang="en-US" sz="2400" u="sng" cap="none" strike="noStrike">
                <a:solidFill>
                  <a:schemeClr val="hlink"/>
                </a:solidFill>
                <a:latin typeface="Arial"/>
                <a:ea typeface="Arial"/>
                <a:cs typeface="Arial"/>
                <a:sym typeface="Arial"/>
                <a:hlinkClick r:id="rId5"/>
              </a:rPr>
              <a:t>Frequently Asked Questions</a:t>
            </a:r>
          </a:p>
          <a:p>
            <a:pPr indent="-457200" lvl="0" marL="457200"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Texas </a:t>
            </a:r>
            <a:r>
              <a:rPr b="0" i="0" lang="en-US" sz="2400" u="sng" cap="none" strike="noStrike">
                <a:solidFill>
                  <a:schemeClr val="hlink"/>
                </a:solidFill>
                <a:latin typeface="Arial"/>
                <a:ea typeface="Arial"/>
                <a:cs typeface="Arial"/>
                <a:sym typeface="Arial"/>
                <a:hlinkClick r:id="rId6"/>
              </a:rPr>
              <a:t>Senate Bill 11</a:t>
            </a:r>
            <a:r>
              <a:rPr b="0" i="0" lang="en-US" sz="2400" u="none" cap="none" strike="noStrike">
                <a:solidFill>
                  <a:schemeClr val="dk1"/>
                </a:solidFill>
                <a:latin typeface="Arial"/>
                <a:ea typeface="Arial"/>
                <a:cs typeface="Arial"/>
                <a:sym typeface="Arial"/>
              </a:rPr>
              <a:t>, 84th Legislature (SB 11), the “campus carry” law </a:t>
            </a:r>
          </a:p>
          <a:p>
            <a:pPr indent="-457200" lvl="0" marL="457200"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Texas Department of Public Safety, </a:t>
            </a:r>
            <a:r>
              <a:rPr b="0" i="0" lang="en-US" sz="2400" u="sng" cap="none" strike="noStrike">
                <a:solidFill>
                  <a:schemeClr val="hlink"/>
                </a:solidFill>
                <a:latin typeface="Arial"/>
                <a:ea typeface="Arial"/>
                <a:cs typeface="Arial"/>
                <a:sym typeface="Arial"/>
                <a:hlinkClick r:id="rId7"/>
              </a:rPr>
              <a:t>LTC Information</a:t>
            </a:r>
          </a:p>
          <a:p>
            <a:pPr indent="-457200" lvl="0" marL="457200" marR="0" rtl="0" algn="l">
              <a:lnSpc>
                <a:spcPct val="100000"/>
              </a:lnSpc>
              <a:spcBef>
                <a:spcPts val="480"/>
              </a:spcBef>
              <a:spcAft>
                <a:spcPts val="0"/>
              </a:spcAft>
              <a:buClr>
                <a:schemeClr val="dk1"/>
              </a:buClr>
              <a:buSzPct val="100000"/>
              <a:buFont typeface="Arial"/>
              <a:buChar char="•"/>
            </a:pPr>
            <a:r>
              <a:rPr b="0" i="0" lang="en-US" sz="2400" u="sng" cap="none" strike="noStrike">
                <a:solidFill>
                  <a:schemeClr val="hlink"/>
                </a:solidFill>
                <a:latin typeface="Arial"/>
                <a:ea typeface="Arial"/>
                <a:cs typeface="Arial"/>
                <a:sym typeface="Arial"/>
                <a:hlinkClick r:id="rId8"/>
              </a:rPr>
              <a:t>Texas Government Code</a:t>
            </a:r>
            <a:r>
              <a:rPr b="0" i="0" lang="en-US" sz="2400" u="none" cap="none" strike="noStrike">
                <a:solidFill>
                  <a:schemeClr val="dk1"/>
                </a:solidFill>
                <a:latin typeface="Arial"/>
                <a:ea typeface="Arial"/>
                <a:cs typeface="Arial"/>
                <a:sym typeface="Arial"/>
              </a:rPr>
              <a:t> for DPS </a:t>
            </a:r>
          </a:p>
          <a:p>
            <a:pPr indent="-457200" lvl="0" marL="457200" marR="0" rtl="0" algn="l">
              <a:lnSpc>
                <a:spcPct val="100000"/>
              </a:lnSpc>
              <a:spcBef>
                <a:spcPts val="480"/>
              </a:spcBef>
              <a:spcAft>
                <a:spcPts val="0"/>
              </a:spcAft>
              <a:buClr>
                <a:schemeClr val="dk1"/>
              </a:buClr>
              <a:buSzPct val="100000"/>
              <a:buFont typeface="Arial"/>
              <a:buChar char="•"/>
            </a:pPr>
            <a:r>
              <a:rPr b="0" i="0" lang="en-US" sz="2400" u="sng" cap="none" strike="noStrike">
                <a:solidFill>
                  <a:schemeClr val="hlink"/>
                </a:solidFill>
                <a:latin typeface="Arial"/>
                <a:ea typeface="Arial"/>
                <a:cs typeface="Arial"/>
                <a:sym typeface="Arial"/>
                <a:hlinkClick r:id="rId9"/>
              </a:rPr>
              <a:t>Texas Penal Code</a:t>
            </a:r>
            <a:r>
              <a:rPr b="0" i="0" lang="en-US" sz="2400" u="none" cap="none" strike="noStrike">
                <a:solidFill>
                  <a:schemeClr val="dk1"/>
                </a:solidFill>
                <a:latin typeface="Arial"/>
                <a:ea typeface="Arial"/>
                <a:cs typeface="Arial"/>
                <a:sym typeface="Arial"/>
              </a:rPr>
              <a:t> applicable to weapons</a:t>
            </a: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6" name="Shape 306"/>
        <p:cNvGrpSpPr/>
        <p:nvPr/>
      </p:nvGrpSpPr>
      <p:grpSpPr>
        <a:xfrm>
          <a:off x="0" y="0"/>
          <a:ext cx="0" cy="0"/>
          <a:chOff x="0" y="0"/>
          <a:chExt cx="0" cy="0"/>
        </a:xfrm>
      </p:grpSpPr>
      <p:sp>
        <p:nvSpPr>
          <p:cNvPr id="307" name="Shape 307"/>
          <p:cNvSpPr txBox="1"/>
          <p:nvPr/>
        </p:nvSpPr>
        <p:spPr>
          <a:xfrm>
            <a:off x="0" y="-8080"/>
            <a:ext cx="9144000" cy="840746"/>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800" u="none" cap="none" strike="noStrike">
                <a:solidFill>
                  <a:schemeClr val="lt1"/>
                </a:solidFill>
                <a:latin typeface="Arial"/>
                <a:ea typeface="Arial"/>
                <a:cs typeface="Arial"/>
                <a:sym typeface="Arial"/>
              </a:rPr>
              <a:t>Additional Resources</a:t>
            </a:r>
          </a:p>
        </p:txBody>
      </p:sp>
      <p:sp>
        <p:nvSpPr>
          <p:cNvPr id="308" name="Shape 308"/>
          <p:cNvSpPr txBox="1"/>
          <p:nvPr>
            <p:ph idx="1" type="body"/>
          </p:nvPr>
        </p:nvSpPr>
        <p:spPr>
          <a:xfrm>
            <a:off x="740535" y="891058"/>
            <a:ext cx="8229600" cy="3394472"/>
          </a:xfrm>
          <a:prstGeom prst="rect">
            <a:avLst/>
          </a:prstGeom>
          <a:noFill/>
          <a:ln>
            <a:noFill/>
          </a:ln>
        </p:spPr>
        <p:txBody>
          <a:bodyPr anchorCtr="0" anchor="ctr" bIns="45700" lIns="91425" rIns="91425" tIns="45700">
            <a:noAutofit/>
          </a:bodyPr>
          <a:lstStyle/>
          <a:p>
            <a:pPr indent="-457200" lvl="0" marL="457200" marR="0" rtl="0" algn="l">
              <a:lnSpc>
                <a:spcPct val="100000"/>
              </a:lnSpc>
              <a:spcBef>
                <a:spcPts val="0"/>
              </a:spcBef>
              <a:spcAft>
                <a:spcPts val="0"/>
              </a:spcAft>
              <a:buClr>
                <a:schemeClr val="dk1"/>
              </a:buClr>
              <a:buSzPct val="100000"/>
              <a:buFont typeface="Arial"/>
              <a:buChar char="•"/>
            </a:pPr>
            <a:r>
              <a:rPr b="0" i="0" lang="en-US" sz="2400" u="sng" cap="none" strike="noStrike">
                <a:solidFill>
                  <a:schemeClr val="hlink"/>
                </a:solidFill>
                <a:latin typeface="Arial"/>
                <a:ea typeface="Arial"/>
                <a:cs typeface="Arial"/>
                <a:sym typeface="Arial"/>
                <a:hlinkClick r:id="rId3"/>
              </a:rPr>
              <a:t>University Housing Handbooks and Guidelines</a:t>
            </a:r>
          </a:p>
          <a:p>
            <a:pPr indent="-457200" lvl="0" marL="457200" marR="0" rtl="0" algn="l">
              <a:lnSpc>
                <a:spcPct val="100000"/>
              </a:lnSpc>
              <a:spcBef>
                <a:spcPts val="480"/>
              </a:spcBef>
              <a:spcAft>
                <a:spcPts val="0"/>
              </a:spcAft>
              <a:buClr>
                <a:schemeClr val="dk1"/>
              </a:buClr>
              <a:buSzPct val="100000"/>
              <a:buFont typeface="Arial"/>
              <a:buChar char="•"/>
            </a:pPr>
            <a:r>
              <a:rPr b="0" i="0" lang="en-US" sz="2400" u="sng" cap="none" strike="noStrike">
                <a:solidFill>
                  <a:schemeClr val="hlink"/>
                </a:solidFill>
                <a:latin typeface="Arial"/>
                <a:ea typeface="Arial"/>
                <a:cs typeface="Arial"/>
                <a:sym typeface="Arial"/>
                <a:hlinkClick r:id="rId4"/>
              </a:rPr>
              <a:t>Summer Camp Guide for UT Arlington Divisions/Departments</a:t>
            </a:r>
          </a:p>
          <a:p>
            <a:pPr indent="-457200" lvl="0" marL="457200"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The University of Texas at Arlington Police Department – 817.272.3381</a:t>
            </a:r>
          </a:p>
          <a:p>
            <a:pPr indent="-457200" lvl="0" marL="457200"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University Compliance and Legal Affairs – 817.272.2142</a:t>
            </a: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312" name="Shape 312"/>
        <p:cNvGrpSpPr/>
        <p:nvPr/>
      </p:nvGrpSpPr>
      <p:grpSpPr>
        <a:xfrm>
          <a:off x="0" y="0"/>
          <a:ext cx="0" cy="0"/>
          <a:chOff x="0" y="0"/>
          <a:chExt cx="0" cy="0"/>
        </a:xfrm>
      </p:grpSpPr>
      <p:sp>
        <p:nvSpPr>
          <p:cNvPr id="313" name="Shape 313"/>
          <p:cNvSpPr txBox="1"/>
          <p:nvPr/>
        </p:nvSpPr>
        <p:spPr>
          <a:xfrm>
            <a:off x="0" y="1904788"/>
            <a:ext cx="9144000" cy="923328"/>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17365D"/>
              </a:buClr>
              <a:buSzPct val="25000"/>
              <a:buFont typeface="Arial"/>
              <a:buNone/>
            </a:pPr>
            <a:r>
              <a:rPr b="1" i="0" lang="en-US" sz="5400" u="none" cap="none" strike="noStrike">
                <a:solidFill>
                  <a:srgbClr val="17365D"/>
                </a:solidFill>
                <a:latin typeface="Arial"/>
                <a:ea typeface="Arial"/>
                <a:cs typeface="Arial"/>
                <a:sym typeface="Arial"/>
              </a:rPr>
              <a:t>Thank you!</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nvSpPr>
        <p:spPr>
          <a:xfrm>
            <a:off x="452829" y="952583"/>
            <a:ext cx="8238341" cy="3416318"/>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A LTC holder is not required to show his or her license unless directed by a law enforcement officer.</a:t>
            </a:r>
          </a:p>
          <a:p>
            <a:pPr indent="-457200" lvl="0"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A LTC holder may carry his or her concealed firearm into a campus building unless it designated an “exclusionary area” by UTA policy or State or Federal law. </a:t>
            </a:r>
          </a:p>
          <a:p>
            <a:pPr indent="-457200" lvl="0"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A LTC holder who chooses to carry is personally responsible for any injury or damage as a result of the use of their handgun.</a:t>
            </a:r>
          </a:p>
          <a:p>
            <a:pPr indent="-457200" lvl="0"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Accidental or negligent discharge of a handgun by any employee or student may be cause for disciplinary action, up to and including termination (for employees) and expulsion (for students).</a:t>
            </a:r>
          </a:p>
          <a:p>
            <a:pPr indent="-457200" lvl="0"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Individuals who violate the campus carry law are subject to criminal action.</a:t>
            </a:r>
          </a:p>
        </p:txBody>
      </p:sp>
      <p:sp>
        <p:nvSpPr>
          <p:cNvPr id="64" name="Shape 64"/>
          <p:cNvSpPr txBox="1"/>
          <p:nvPr/>
        </p:nvSpPr>
        <p:spPr>
          <a:xfrm>
            <a:off x="0" y="-8080"/>
            <a:ext cx="9144000" cy="840746"/>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800" u="none" cap="none" strike="noStrike">
                <a:solidFill>
                  <a:schemeClr val="lt1"/>
                </a:solidFill>
                <a:latin typeface="Arial"/>
                <a:ea typeface="Arial"/>
                <a:cs typeface="Arial"/>
                <a:sym typeface="Arial"/>
              </a:rPr>
              <a:t>Quick Facts</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nvSpPr>
        <p:spPr>
          <a:xfrm>
            <a:off x="1218087" y="1162895"/>
            <a:ext cx="7454797" cy="2554543"/>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This presentation includes the following:</a:t>
            </a:r>
          </a:p>
          <a:p>
            <a:pPr indent="457200" lvl="0" marL="0" marR="0" rtl="0" algn="l">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Definitions</a:t>
            </a:r>
          </a:p>
          <a:p>
            <a:pPr indent="-342900" lvl="0" marL="3429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Background and history of “Campus Carry”</a:t>
            </a:r>
          </a:p>
          <a:p>
            <a:pPr indent="-342900" lvl="0" marL="3429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Open Carry vs. Concealed Carry</a:t>
            </a:r>
          </a:p>
          <a:p>
            <a:pPr indent="-342900" lvl="0" marL="3429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Where a LTC holder may and may not carry on our campus</a:t>
            </a:r>
          </a:p>
          <a:p>
            <a:pPr indent="-342900" lvl="0" marL="3429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Specific Information for LTC Holders</a:t>
            </a:r>
          </a:p>
          <a:p>
            <a:pPr indent="-342900" lvl="0" marL="3429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Additional Resources and Videos</a:t>
            </a:r>
          </a:p>
        </p:txBody>
      </p:sp>
      <p:sp>
        <p:nvSpPr>
          <p:cNvPr id="70" name="Shape 70"/>
          <p:cNvSpPr txBox="1"/>
          <p:nvPr/>
        </p:nvSpPr>
        <p:spPr>
          <a:xfrm>
            <a:off x="0" y="-8080"/>
            <a:ext cx="9144000" cy="840746"/>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800" u="none" cap="none" strike="noStrike">
                <a:solidFill>
                  <a:schemeClr val="lt1"/>
                </a:solidFill>
                <a:latin typeface="Arial"/>
                <a:ea typeface="Arial"/>
                <a:cs typeface="Arial"/>
                <a:sym typeface="Arial"/>
              </a:rPr>
              <a:t>What’s Covered</a:t>
            </a:r>
          </a:p>
        </p:txBody>
      </p:sp>
      <p:sp>
        <p:nvSpPr>
          <p:cNvPr id="71" name="Shape 71"/>
          <p:cNvSpPr txBox="1"/>
          <p:nvPr/>
        </p:nvSpPr>
        <p:spPr>
          <a:xfrm>
            <a:off x="2290900" y="4047675"/>
            <a:ext cx="4449599" cy="3692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“Campus Carry” Policy: </a:t>
            </a:r>
            <a:r>
              <a:rPr b="0" i="0" lang="en-US" sz="1800" u="sng" cap="none" strike="noStrike">
                <a:solidFill>
                  <a:schemeClr val="hlink"/>
                </a:solidFill>
                <a:latin typeface="Arial"/>
                <a:ea typeface="Arial"/>
                <a:cs typeface="Arial"/>
                <a:sym typeface="Arial"/>
                <a:hlinkClick r:id="rId3"/>
              </a:rPr>
              <a:t>HOP 12-500</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5" name="Shape 75"/>
        <p:cNvGrpSpPr/>
        <p:nvPr/>
      </p:nvGrpSpPr>
      <p:grpSpPr>
        <a:xfrm>
          <a:off x="0" y="0"/>
          <a:ext cx="0" cy="0"/>
          <a:chOff x="0" y="0"/>
          <a:chExt cx="0" cy="0"/>
        </a:xfrm>
      </p:grpSpPr>
      <p:sp>
        <p:nvSpPr>
          <p:cNvPr id="76" name="Shape 76"/>
          <p:cNvSpPr txBox="1"/>
          <p:nvPr/>
        </p:nvSpPr>
        <p:spPr>
          <a:xfrm>
            <a:off x="0" y="-8080"/>
            <a:ext cx="9144000" cy="840746"/>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800" u="none" cap="none" strike="noStrike">
                <a:solidFill>
                  <a:schemeClr val="lt1"/>
                </a:solidFill>
                <a:latin typeface="Arial"/>
                <a:ea typeface="Arial"/>
                <a:cs typeface="Arial"/>
                <a:sym typeface="Arial"/>
              </a:rPr>
              <a:t>Common Definitions</a:t>
            </a:r>
          </a:p>
        </p:txBody>
      </p:sp>
      <p:sp>
        <p:nvSpPr>
          <p:cNvPr id="77" name="Shape 77"/>
          <p:cNvSpPr txBox="1"/>
          <p:nvPr>
            <p:ph idx="1" type="body"/>
          </p:nvPr>
        </p:nvSpPr>
        <p:spPr>
          <a:xfrm>
            <a:off x="566675" y="866649"/>
            <a:ext cx="8171700" cy="4451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500" u="none" cap="none" strike="noStrike">
                <a:solidFill>
                  <a:schemeClr val="dk1"/>
                </a:solidFill>
                <a:latin typeface="Arial"/>
                <a:ea typeface="Arial"/>
                <a:cs typeface="Arial"/>
                <a:sym typeface="Arial"/>
              </a:rPr>
              <a:t>Some common definitions are listed below. You can find a more complete list in </a:t>
            </a:r>
            <a:r>
              <a:rPr b="0" i="0" lang="en-US" sz="1500" u="sng" cap="none" strike="noStrike">
                <a:solidFill>
                  <a:schemeClr val="hlink"/>
                </a:solidFill>
                <a:latin typeface="Arial"/>
                <a:ea typeface="Arial"/>
                <a:cs typeface="Arial"/>
                <a:sym typeface="Arial"/>
                <a:hlinkClick r:id="rId3"/>
              </a:rPr>
              <a:t>HOP 12-500</a:t>
            </a:r>
            <a:r>
              <a:rPr b="0" i="0" lang="en-US" sz="1500" u="none" cap="none" strike="noStrike">
                <a:solidFill>
                  <a:schemeClr val="dk1"/>
                </a:solidFill>
                <a:latin typeface="Arial"/>
                <a:ea typeface="Arial"/>
                <a:cs typeface="Arial"/>
                <a:sym typeface="Arial"/>
              </a:rPr>
              <a:t>.</a:t>
            </a:r>
          </a:p>
        </p:txBody>
      </p:sp>
      <p:graphicFrame>
        <p:nvGraphicFramePr>
          <p:cNvPr descr="Table showing 4 definitions used in this presentation" id="78" name="Shape 78"/>
          <p:cNvGraphicFramePr/>
          <p:nvPr/>
        </p:nvGraphicFramePr>
        <p:xfrm>
          <a:off x="522616" y="1311862"/>
          <a:ext cx="3000000" cy="3000000"/>
        </p:xfrm>
        <a:graphic>
          <a:graphicData uri="http://schemas.openxmlformats.org/drawingml/2006/table">
            <a:tbl>
              <a:tblPr bandRow="1" firstRow="1">
                <a:noFill/>
                <a:tableStyleId>{B787B447-D9EE-4178-99A9-CFCB0ECFF463}</a:tableStyleId>
              </a:tblPr>
              <a:tblGrid>
                <a:gridCol w="1891900"/>
                <a:gridCol w="6112325"/>
              </a:tblGrid>
              <a:tr h="247475">
                <a:tc>
                  <a:txBody>
                    <a:bodyPr>
                      <a:noAutofit/>
                    </a:bodyPr>
                    <a:lstStyle/>
                    <a:p>
                      <a:pPr indent="0" lvl="0" marL="0" marR="0" rtl="0" algn="l">
                        <a:lnSpc>
                          <a:spcPct val="100000"/>
                        </a:lnSpc>
                        <a:spcBef>
                          <a:spcPts val="0"/>
                        </a:spcBef>
                        <a:spcAft>
                          <a:spcPts val="0"/>
                        </a:spcAft>
                        <a:buClr>
                          <a:srgbClr val="000000"/>
                        </a:buClr>
                        <a:buSzPct val="25000"/>
                        <a:buFont typeface="Arial"/>
                        <a:buNone/>
                      </a:pPr>
                      <a:r>
                        <a:rPr b="1" i="1" lang="en-US" sz="1200" u="none" cap="none" strike="noStrike"/>
                        <a:t>Word/Phrase</a:t>
                      </a:r>
                    </a:p>
                  </a:txBody>
                  <a:tcPr marT="45725" marB="45725" marR="91450" marL="91450">
                    <a:lnL cap="flat" cmpd="sng" w="12700">
                      <a:solidFill>
                        <a:schemeClr val="dk2"/>
                      </a:solidFill>
                      <a:prstDash val="solid"/>
                      <a:round/>
                      <a:headEnd len="med" w="med" type="none"/>
                      <a:tailEnd len="med" w="med" type="none"/>
                    </a:lnL>
                    <a:lnR cap="flat" cmpd="sng" w="12700">
                      <a:solidFill>
                        <a:schemeClr val="dk2"/>
                      </a:solidFill>
                      <a:prstDash val="solid"/>
                      <a:round/>
                      <a:headEnd len="med" w="med" type="none"/>
                      <a:tailEnd len="med" w="med" type="none"/>
                    </a:lnR>
                    <a:lnT cap="flat" cmpd="sng" w="12700">
                      <a:solidFill>
                        <a:schemeClr val="dk2"/>
                      </a:solidFill>
                      <a:prstDash val="solid"/>
                      <a:round/>
                      <a:headEnd len="med" w="med" type="none"/>
                      <a:tailEnd len="med" w="med" type="none"/>
                    </a:lnT>
                    <a:lnB cap="flat" cmpd="sng" w="12700">
                      <a:solidFill>
                        <a:schemeClr val="dk2"/>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b="1" i="1" lang="en-US" sz="1200" u="none" cap="none" strike="noStrike"/>
                        <a:t>Definition</a:t>
                      </a:r>
                    </a:p>
                  </a:txBody>
                  <a:tcPr marT="45725" marB="45725" marR="91450" marL="91450">
                    <a:lnL cap="flat" cmpd="sng" w="12700">
                      <a:solidFill>
                        <a:schemeClr val="dk2"/>
                      </a:solidFill>
                      <a:prstDash val="solid"/>
                      <a:round/>
                      <a:headEnd len="med" w="med" type="none"/>
                      <a:tailEnd len="med" w="med" type="none"/>
                    </a:lnL>
                    <a:lnR cap="flat" cmpd="sng" w="12700">
                      <a:solidFill>
                        <a:schemeClr val="dk2"/>
                      </a:solidFill>
                      <a:prstDash val="solid"/>
                      <a:round/>
                      <a:headEnd len="med" w="med" type="none"/>
                      <a:tailEnd len="med" w="med" type="none"/>
                    </a:lnR>
                    <a:lnT cap="flat" cmpd="sng" w="12700">
                      <a:solidFill>
                        <a:schemeClr val="dk2"/>
                      </a:solidFill>
                      <a:prstDash val="solid"/>
                      <a:round/>
                      <a:headEnd len="med" w="med" type="none"/>
                      <a:tailEnd len="med" w="med" type="none"/>
                    </a:lnT>
                    <a:lnB cap="flat" cmpd="sng" w="12700">
                      <a:solidFill>
                        <a:schemeClr val="dk2"/>
                      </a:solidFill>
                      <a:prstDash val="solid"/>
                      <a:round/>
                      <a:headEnd len="med" w="med" type="none"/>
                      <a:tailEnd len="med" w="med" type="none"/>
                    </a:lnB>
                  </a:tcPr>
                </a:tc>
              </a:tr>
              <a:tr h="1359875">
                <a:tc>
                  <a:txBody>
                    <a:bodyPr>
                      <a:noAutofit/>
                    </a:bodyPr>
                    <a:lstStyle/>
                    <a:p>
                      <a:pPr indent="0" lvl="0" marL="0" marR="0" rtl="0" algn="l">
                        <a:lnSpc>
                          <a:spcPct val="150000"/>
                        </a:lnSpc>
                        <a:spcBef>
                          <a:spcPts val="0"/>
                        </a:spcBef>
                        <a:spcAft>
                          <a:spcPts val="0"/>
                        </a:spcAft>
                        <a:buClr>
                          <a:srgbClr val="000000"/>
                        </a:buClr>
                        <a:buSzPct val="25000"/>
                        <a:buFont typeface="Arial"/>
                        <a:buNone/>
                      </a:pPr>
                      <a:r>
                        <a:rPr b="1" lang="en-US" sz="1200" u="none" cap="none" strike="noStrike"/>
                        <a:t>License to Carry (LTC)</a:t>
                      </a:r>
                    </a:p>
                  </a:txBody>
                  <a:tcPr marT="45725" marB="45725" marR="91450" marL="91450">
                    <a:lnL cap="flat" cmpd="sng" w="12700">
                      <a:solidFill>
                        <a:schemeClr val="dk2"/>
                      </a:solidFill>
                      <a:prstDash val="solid"/>
                      <a:round/>
                      <a:headEnd len="med" w="med" type="none"/>
                      <a:tailEnd len="med" w="med" type="none"/>
                    </a:lnL>
                    <a:lnR cap="flat" cmpd="sng" w="12700">
                      <a:solidFill>
                        <a:schemeClr val="dk2"/>
                      </a:solidFill>
                      <a:prstDash val="solid"/>
                      <a:round/>
                      <a:headEnd len="med" w="med" type="none"/>
                      <a:tailEnd len="med" w="med" type="none"/>
                    </a:lnR>
                    <a:lnT cap="flat" cmpd="sng" w="12700">
                      <a:solidFill>
                        <a:schemeClr val="dk2"/>
                      </a:solidFill>
                      <a:prstDash val="solid"/>
                      <a:round/>
                      <a:headEnd len="med" w="med" type="none"/>
                      <a:tailEnd len="med" w="med" type="none"/>
                    </a:lnT>
                    <a:lnB cap="flat" cmpd="sng" w="12700">
                      <a:solidFill>
                        <a:schemeClr val="dk2"/>
                      </a:solidFill>
                      <a:prstDash val="solid"/>
                      <a:round/>
                      <a:headEnd len="med" w="med" type="none"/>
                      <a:tailEnd len="med" w="med" type="none"/>
                    </a:lnB>
                  </a:tcPr>
                </a:tc>
                <a:tc>
                  <a:txBody>
                    <a:bodyPr>
                      <a:noAutofit/>
                    </a:bodyPr>
                    <a:lstStyle/>
                    <a:p>
                      <a:pPr indent="0" lvl="0" marL="0" marR="0" rtl="0" algn="l">
                        <a:lnSpc>
                          <a:spcPct val="150000"/>
                        </a:lnSpc>
                        <a:spcBef>
                          <a:spcPts val="0"/>
                        </a:spcBef>
                        <a:spcAft>
                          <a:spcPts val="0"/>
                        </a:spcAft>
                        <a:buClr>
                          <a:schemeClr val="dk1"/>
                        </a:buClr>
                        <a:buSzPct val="25000"/>
                        <a:buFont typeface="Arial"/>
                        <a:buNone/>
                      </a:pPr>
                      <a:r>
                        <a:rPr b="0" lang="en-US" sz="1200" u="none" cap="none" strike="noStrike"/>
                        <a:t>Formerly called Concealed Handgun License (CHL). </a:t>
                      </a:r>
                      <a:r>
                        <a:rPr lang="en-US" sz="1200" u="none" cap="none" strike="noStrike">
                          <a:solidFill>
                            <a:schemeClr val="dk1"/>
                          </a:solidFill>
                          <a:latin typeface="Arial"/>
                          <a:ea typeface="Arial"/>
                          <a:cs typeface="Arial"/>
                          <a:sym typeface="Arial"/>
                        </a:rPr>
                        <a:t>Generally, an applicant must meet 14 distinct standards to receive an LTC in Texas. Among them are requirements that the applicant be 1) a legal resident of Texas for six months prior to application;  2) at least 21 years of age; 3) not chemically dependent; and 4) capable of exercising sound judgment with respect to the proper use and storage of a handgun. </a:t>
                      </a:r>
                      <a:r>
                        <a:rPr b="0" lang="en-US" sz="1200" u="none" cap="none" strike="noStrike"/>
                        <a:t>For more information, please visit </a:t>
                      </a:r>
                      <a:r>
                        <a:rPr b="0" lang="en-US" sz="1200" u="sng" cap="none" strike="noStrike">
                          <a:solidFill>
                            <a:schemeClr val="hlink"/>
                          </a:solidFill>
                          <a:hlinkClick r:id="rId4"/>
                        </a:rPr>
                        <a:t>www.txdps.state.tx.us/rsd/chl/index.htm</a:t>
                      </a:r>
                      <a:r>
                        <a:rPr b="0" lang="en-US" sz="1200" u="none" cap="none" strike="noStrike"/>
                        <a:t> </a:t>
                      </a:r>
                    </a:p>
                  </a:txBody>
                  <a:tcPr marT="45725" marB="45725" marR="91450" marL="91450">
                    <a:lnL cap="flat" cmpd="sng" w="12700">
                      <a:solidFill>
                        <a:schemeClr val="dk2"/>
                      </a:solidFill>
                      <a:prstDash val="solid"/>
                      <a:round/>
                      <a:headEnd len="med" w="med" type="none"/>
                      <a:tailEnd len="med" w="med" type="none"/>
                    </a:lnL>
                    <a:lnR cap="flat" cmpd="sng" w="12700">
                      <a:solidFill>
                        <a:schemeClr val="dk2"/>
                      </a:solidFill>
                      <a:prstDash val="solid"/>
                      <a:round/>
                      <a:headEnd len="med" w="med" type="none"/>
                      <a:tailEnd len="med" w="med" type="none"/>
                    </a:lnR>
                    <a:lnT cap="flat" cmpd="sng" w="12700">
                      <a:solidFill>
                        <a:schemeClr val="dk2"/>
                      </a:solidFill>
                      <a:prstDash val="solid"/>
                      <a:round/>
                      <a:headEnd len="med" w="med" type="none"/>
                      <a:tailEnd len="med" w="med" type="none"/>
                    </a:lnT>
                    <a:lnB cap="flat" cmpd="sng" w="12700">
                      <a:solidFill>
                        <a:schemeClr val="dk2"/>
                      </a:solidFill>
                      <a:prstDash val="solid"/>
                      <a:round/>
                      <a:headEnd len="med" w="med" type="none"/>
                      <a:tailEnd len="med" w="med" type="none"/>
                    </a:lnB>
                  </a:tcPr>
                </a:tc>
              </a:tr>
              <a:tr h="617475">
                <a:tc>
                  <a:txBody>
                    <a:bodyPr>
                      <a:noAutofit/>
                    </a:bodyPr>
                    <a:lstStyle/>
                    <a:p>
                      <a:pPr indent="0" lvl="0" marL="0" marR="0" rtl="0" algn="l">
                        <a:lnSpc>
                          <a:spcPct val="150000"/>
                        </a:lnSpc>
                        <a:spcBef>
                          <a:spcPts val="0"/>
                        </a:spcBef>
                        <a:spcAft>
                          <a:spcPts val="0"/>
                        </a:spcAft>
                        <a:buClr>
                          <a:srgbClr val="000000"/>
                        </a:buClr>
                        <a:buSzPct val="25000"/>
                        <a:buFont typeface="Arial"/>
                        <a:buNone/>
                      </a:pPr>
                      <a:r>
                        <a:rPr b="1" lang="en-US" sz="1200" u="none" cap="none" strike="noStrike"/>
                        <a:t>Exclusionary Area</a:t>
                      </a:r>
                    </a:p>
                  </a:txBody>
                  <a:tcPr marT="45725" marB="45725" marR="91450" marL="91450">
                    <a:lnL cap="flat" cmpd="sng" w="12700">
                      <a:solidFill>
                        <a:schemeClr val="dk2"/>
                      </a:solidFill>
                      <a:prstDash val="solid"/>
                      <a:round/>
                      <a:headEnd len="med" w="med" type="none"/>
                      <a:tailEnd len="med" w="med" type="none"/>
                    </a:lnL>
                    <a:lnR cap="flat" cmpd="sng" w="12700">
                      <a:solidFill>
                        <a:schemeClr val="dk2"/>
                      </a:solidFill>
                      <a:prstDash val="solid"/>
                      <a:round/>
                      <a:headEnd len="med" w="med" type="none"/>
                      <a:tailEnd len="med" w="med" type="none"/>
                    </a:lnR>
                    <a:lnT cap="flat" cmpd="sng" w="12700">
                      <a:solidFill>
                        <a:schemeClr val="dk2"/>
                      </a:solidFill>
                      <a:prstDash val="solid"/>
                      <a:round/>
                      <a:headEnd len="med" w="med" type="none"/>
                      <a:tailEnd len="med" w="med" type="none"/>
                    </a:lnT>
                    <a:lnB cap="flat" cmpd="sng" w="12700">
                      <a:solidFill>
                        <a:schemeClr val="dk2"/>
                      </a:solidFill>
                      <a:prstDash val="solid"/>
                      <a:round/>
                      <a:headEnd len="med" w="med" type="none"/>
                      <a:tailEnd len="med" w="med" type="none"/>
                    </a:lnB>
                  </a:tcPr>
                </a:tc>
                <a:tc>
                  <a:txBody>
                    <a:bodyPr>
                      <a:noAutofit/>
                    </a:bodyPr>
                    <a:lstStyle/>
                    <a:p>
                      <a:pPr indent="0" lvl="0" marL="0" marR="0" rtl="0" algn="l">
                        <a:lnSpc>
                          <a:spcPct val="150000"/>
                        </a:lnSpc>
                        <a:spcBef>
                          <a:spcPts val="0"/>
                        </a:spcBef>
                        <a:spcAft>
                          <a:spcPts val="0"/>
                        </a:spcAft>
                        <a:buClr>
                          <a:srgbClr val="000000"/>
                        </a:buClr>
                        <a:buSzPct val="25000"/>
                        <a:buFont typeface="Arial"/>
                        <a:buNone/>
                      </a:pPr>
                      <a:r>
                        <a:rPr b="0" lang="en-US" sz="1200" u="none" cap="none" strike="noStrike"/>
                        <a:t>An area of campus, building, or room in which the possession of a handgun is prohibited as provided in </a:t>
                      </a:r>
                      <a:r>
                        <a:rPr b="0" lang="en-US" sz="1200" u="sng" cap="none" strike="noStrike">
                          <a:solidFill>
                            <a:schemeClr val="hlink"/>
                          </a:solidFill>
                          <a:hlinkClick r:id="rId5"/>
                        </a:rPr>
                        <a:t>Policy 12-500, Concealed Carry and Weapons on Campus</a:t>
                      </a:r>
                      <a:r>
                        <a:rPr b="0" lang="en-US" sz="1200" u="none" cap="none" strike="noStrike"/>
                        <a:t>.</a:t>
                      </a:r>
                    </a:p>
                  </a:txBody>
                  <a:tcPr marT="45725" marB="45725" marR="91450" marL="91450">
                    <a:lnL cap="flat" cmpd="sng" w="12700">
                      <a:solidFill>
                        <a:schemeClr val="dk2"/>
                      </a:solidFill>
                      <a:prstDash val="solid"/>
                      <a:round/>
                      <a:headEnd len="med" w="med" type="none"/>
                      <a:tailEnd len="med" w="med" type="none"/>
                    </a:lnL>
                    <a:lnR cap="flat" cmpd="sng" w="12700">
                      <a:solidFill>
                        <a:schemeClr val="dk2"/>
                      </a:solidFill>
                      <a:prstDash val="solid"/>
                      <a:round/>
                      <a:headEnd len="med" w="med" type="none"/>
                      <a:tailEnd len="med" w="med" type="none"/>
                    </a:lnR>
                    <a:lnT cap="flat" cmpd="sng" w="12700">
                      <a:solidFill>
                        <a:schemeClr val="dk2"/>
                      </a:solidFill>
                      <a:prstDash val="solid"/>
                      <a:round/>
                      <a:headEnd len="med" w="med" type="none"/>
                      <a:tailEnd len="med" w="med" type="none"/>
                    </a:lnT>
                    <a:lnB cap="flat" cmpd="sng" w="12700">
                      <a:solidFill>
                        <a:schemeClr val="dk2"/>
                      </a:solidFill>
                      <a:prstDash val="solid"/>
                      <a:round/>
                      <a:headEnd len="med" w="med" type="none"/>
                      <a:tailEnd len="med" w="med" type="none"/>
                    </a:lnB>
                  </a:tcPr>
                </a:tc>
              </a:tr>
              <a:tr h="246275">
                <a:tc>
                  <a:txBody>
                    <a:bodyPr>
                      <a:noAutofit/>
                    </a:bodyPr>
                    <a:lstStyle/>
                    <a:p>
                      <a:pPr indent="0" lvl="0" marL="0" marR="0" rtl="0" algn="l">
                        <a:lnSpc>
                          <a:spcPct val="150000"/>
                        </a:lnSpc>
                        <a:spcBef>
                          <a:spcPts val="0"/>
                        </a:spcBef>
                        <a:spcAft>
                          <a:spcPts val="0"/>
                        </a:spcAft>
                        <a:buClr>
                          <a:srgbClr val="000000"/>
                        </a:buClr>
                        <a:buSzPct val="25000"/>
                        <a:buFont typeface="Arial"/>
                        <a:buNone/>
                      </a:pPr>
                      <a:r>
                        <a:rPr b="1" lang="en-US" sz="1200" u="none" cap="none" strike="noStrike"/>
                        <a:t>Handgun</a:t>
                      </a:r>
                    </a:p>
                  </a:txBody>
                  <a:tcPr marT="45725" marB="45725" marR="91450" marL="91450">
                    <a:lnL cap="flat" cmpd="sng" w="12700">
                      <a:solidFill>
                        <a:schemeClr val="dk2"/>
                      </a:solidFill>
                      <a:prstDash val="solid"/>
                      <a:round/>
                      <a:headEnd len="med" w="med" type="none"/>
                      <a:tailEnd len="med" w="med" type="none"/>
                    </a:lnL>
                    <a:lnR cap="flat" cmpd="sng" w="12700">
                      <a:solidFill>
                        <a:schemeClr val="dk2"/>
                      </a:solidFill>
                      <a:prstDash val="solid"/>
                      <a:round/>
                      <a:headEnd len="med" w="med" type="none"/>
                      <a:tailEnd len="med" w="med" type="none"/>
                    </a:lnR>
                    <a:lnT cap="flat" cmpd="sng" w="12700">
                      <a:solidFill>
                        <a:schemeClr val="dk2"/>
                      </a:solidFill>
                      <a:prstDash val="solid"/>
                      <a:round/>
                      <a:headEnd len="med" w="med" type="none"/>
                      <a:tailEnd len="med" w="med" type="none"/>
                    </a:lnT>
                    <a:lnB cap="flat" cmpd="sng" w="12700">
                      <a:solidFill>
                        <a:schemeClr val="dk2"/>
                      </a:solidFill>
                      <a:prstDash val="solid"/>
                      <a:round/>
                      <a:headEnd len="med" w="med" type="none"/>
                      <a:tailEnd len="med" w="med" type="none"/>
                    </a:lnB>
                  </a:tcPr>
                </a:tc>
                <a:tc>
                  <a:txBody>
                    <a:bodyPr>
                      <a:noAutofit/>
                    </a:bodyPr>
                    <a:lstStyle/>
                    <a:p>
                      <a:pPr indent="0" lvl="0" marL="0" marR="0" rtl="0" algn="l">
                        <a:lnSpc>
                          <a:spcPct val="150000"/>
                        </a:lnSpc>
                        <a:spcBef>
                          <a:spcPts val="0"/>
                        </a:spcBef>
                        <a:spcAft>
                          <a:spcPts val="0"/>
                        </a:spcAft>
                        <a:buClr>
                          <a:srgbClr val="000000"/>
                        </a:buClr>
                        <a:buSzPct val="25000"/>
                        <a:buFont typeface="Arial"/>
                        <a:buNone/>
                      </a:pPr>
                      <a:r>
                        <a:rPr b="0" lang="en-US" sz="1200" u="none" cap="none" strike="noStrike"/>
                        <a:t>Any firearm designed, made, or adapted  to be fired with one hand.</a:t>
                      </a:r>
                    </a:p>
                  </a:txBody>
                  <a:tcPr marT="45725" marB="45725" marR="91450" marL="91450">
                    <a:lnL cap="flat" cmpd="sng" w="12700">
                      <a:solidFill>
                        <a:schemeClr val="dk2"/>
                      </a:solidFill>
                      <a:prstDash val="solid"/>
                      <a:round/>
                      <a:headEnd len="med" w="med" type="none"/>
                      <a:tailEnd len="med" w="med" type="none"/>
                    </a:lnL>
                    <a:lnR cap="flat" cmpd="sng" w="12700">
                      <a:solidFill>
                        <a:schemeClr val="dk2"/>
                      </a:solidFill>
                      <a:prstDash val="solid"/>
                      <a:round/>
                      <a:headEnd len="med" w="med" type="none"/>
                      <a:tailEnd len="med" w="med" type="none"/>
                    </a:lnR>
                    <a:lnT cap="flat" cmpd="sng" w="12700">
                      <a:solidFill>
                        <a:schemeClr val="dk2"/>
                      </a:solidFill>
                      <a:prstDash val="solid"/>
                      <a:round/>
                      <a:headEnd len="med" w="med" type="none"/>
                      <a:tailEnd len="med" w="med" type="none"/>
                    </a:lnT>
                    <a:lnB cap="flat" cmpd="sng" w="12700">
                      <a:solidFill>
                        <a:schemeClr val="dk2"/>
                      </a:solidFill>
                      <a:prstDash val="solid"/>
                      <a:round/>
                      <a:headEnd len="med" w="med" type="none"/>
                      <a:tailEnd len="med" w="med" type="none"/>
                    </a:lnB>
                  </a:tcPr>
                </a:tc>
              </a:tr>
              <a:tr h="617475">
                <a:tc>
                  <a:txBody>
                    <a:bodyPr>
                      <a:noAutofit/>
                    </a:bodyPr>
                    <a:lstStyle/>
                    <a:p>
                      <a:pPr indent="0" lvl="0" marL="0" marR="0" rtl="0" algn="l">
                        <a:lnSpc>
                          <a:spcPct val="150000"/>
                        </a:lnSpc>
                        <a:spcBef>
                          <a:spcPts val="0"/>
                        </a:spcBef>
                        <a:spcAft>
                          <a:spcPts val="0"/>
                        </a:spcAft>
                        <a:buClr>
                          <a:srgbClr val="000000"/>
                        </a:buClr>
                        <a:buSzPct val="25000"/>
                        <a:buFont typeface="Arial"/>
                        <a:buNone/>
                      </a:pPr>
                      <a:r>
                        <a:rPr b="1" lang="en-US" sz="1200" u="none" cap="none" strike="noStrike"/>
                        <a:t>Holster</a:t>
                      </a:r>
                    </a:p>
                  </a:txBody>
                  <a:tcPr marT="45725" marB="45725" marR="91450" marL="91450">
                    <a:lnL cap="flat" cmpd="sng" w="12700">
                      <a:solidFill>
                        <a:schemeClr val="dk2"/>
                      </a:solidFill>
                      <a:prstDash val="solid"/>
                      <a:round/>
                      <a:headEnd len="med" w="med" type="none"/>
                      <a:tailEnd len="med" w="med" type="none"/>
                    </a:lnL>
                    <a:lnR cap="flat" cmpd="sng" w="12700">
                      <a:solidFill>
                        <a:schemeClr val="dk2"/>
                      </a:solidFill>
                      <a:prstDash val="solid"/>
                      <a:round/>
                      <a:headEnd len="med" w="med" type="none"/>
                      <a:tailEnd len="med" w="med" type="none"/>
                    </a:lnR>
                    <a:lnT cap="flat" cmpd="sng" w="12700">
                      <a:solidFill>
                        <a:schemeClr val="dk2"/>
                      </a:solidFill>
                      <a:prstDash val="solid"/>
                      <a:round/>
                      <a:headEnd len="med" w="med" type="none"/>
                      <a:tailEnd len="med" w="med" type="none"/>
                    </a:lnT>
                    <a:lnB cap="flat" cmpd="sng" w="12700">
                      <a:solidFill>
                        <a:schemeClr val="dk2"/>
                      </a:solidFill>
                      <a:prstDash val="solid"/>
                      <a:round/>
                      <a:headEnd len="med" w="med" type="none"/>
                      <a:tailEnd len="med" w="med" type="none"/>
                    </a:lnB>
                  </a:tcPr>
                </a:tc>
                <a:tc>
                  <a:txBody>
                    <a:bodyPr>
                      <a:noAutofit/>
                    </a:bodyPr>
                    <a:lstStyle/>
                    <a:p>
                      <a:pPr indent="0" lvl="0" marL="0" marR="0" rtl="0" algn="l">
                        <a:lnSpc>
                          <a:spcPct val="150000"/>
                        </a:lnSpc>
                        <a:spcBef>
                          <a:spcPts val="0"/>
                        </a:spcBef>
                        <a:spcAft>
                          <a:spcPts val="0"/>
                        </a:spcAft>
                        <a:buClr>
                          <a:srgbClr val="000000"/>
                        </a:buClr>
                        <a:buSzPct val="25000"/>
                        <a:buFont typeface="Arial"/>
                        <a:buNone/>
                      </a:pPr>
                      <a:r>
                        <a:rPr b="0" lang="en-US" sz="1200" u="none" cap="none" strike="noStrike"/>
                        <a:t>A holder made for firearms. Holsters must completely cover the entire trigger guard area and that can withstand any unexpected movement from jostling, falling, etc.</a:t>
                      </a:r>
                    </a:p>
                  </a:txBody>
                  <a:tcPr marT="45725" marB="45725" marR="91450" marL="91450">
                    <a:lnL cap="flat" cmpd="sng" w="12700">
                      <a:solidFill>
                        <a:schemeClr val="dk2"/>
                      </a:solidFill>
                      <a:prstDash val="solid"/>
                      <a:round/>
                      <a:headEnd len="med" w="med" type="none"/>
                      <a:tailEnd len="med" w="med" type="none"/>
                    </a:lnL>
                    <a:lnR cap="flat" cmpd="sng" w="12700">
                      <a:solidFill>
                        <a:schemeClr val="dk2"/>
                      </a:solidFill>
                      <a:prstDash val="solid"/>
                      <a:round/>
                      <a:headEnd len="med" w="med" type="none"/>
                      <a:tailEnd len="med" w="med" type="none"/>
                    </a:lnR>
                    <a:lnT cap="flat" cmpd="sng" w="12700">
                      <a:solidFill>
                        <a:schemeClr val="dk2"/>
                      </a:solidFill>
                      <a:prstDash val="solid"/>
                      <a:round/>
                      <a:headEnd len="med" w="med" type="none"/>
                      <a:tailEnd len="med" w="med" type="none"/>
                    </a:lnT>
                    <a:lnB cap="flat" cmpd="sng" w="12700">
                      <a:solidFill>
                        <a:schemeClr val="dk2"/>
                      </a:solidFill>
                      <a:prstDash val="solid"/>
                      <a:round/>
                      <a:headEnd len="med" w="med" type="none"/>
                      <a:tailEnd len="med" w="med" type="none"/>
                    </a:lnB>
                  </a:tcPr>
                </a:tc>
              </a:tr>
            </a:tbl>
          </a:graphicData>
        </a:graphic>
      </p:graphicFrame>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nvSpPr>
        <p:spPr>
          <a:xfrm>
            <a:off x="1391691" y="1091924"/>
            <a:ext cx="6644722" cy="224676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Texas </a:t>
            </a:r>
            <a:r>
              <a:rPr b="0" i="0" lang="en-US" sz="2000" u="sng" cap="none" strike="noStrike">
                <a:solidFill>
                  <a:schemeClr val="hlink"/>
                </a:solidFill>
                <a:latin typeface="Arial"/>
                <a:ea typeface="Arial"/>
                <a:cs typeface="Arial"/>
                <a:sym typeface="Arial"/>
                <a:hlinkClick r:id="rId3"/>
              </a:rPr>
              <a:t>Senate Bill 11</a:t>
            </a:r>
            <a:r>
              <a:rPr b="0" i="0" lang="en-US" sz="2000" u="none" cap="none" strike="noStrike">
                <a:solidFill>
                  <a:schemeClr val="dk1"/>
                </a:solidFill>
                <a:latin typeface="Arial"/>
                <a:ea typeface="Arial"/>
                <a:cs typeface="Arial"/>
                <a:sym typeface="Arial"/>
              </a:rPr>
              <a:t>, 84th Legislature (SB 11) is also called the “Campus Carry” law. It was signed into law on June 13, 2015, and took effect on August 1, 2016 for 4-year universities. It allows for the carrying of concealed handguns by LTC holders on all public university campuses including UTA.</a:t>
            </a:r>
          </a:p>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Prior to this law, concealed handguns could be carried on campus grounds, but not in campus buildings.</a:t>
            </a:r>
          </a:p>
        </p:txBody>
      </p:sp>
      <p:sp>
        <p:nvSpPr>
          <p:cNvPr id="84" name="Shape 84"/>
          <p:cNvSpPr txBox="1"/>
          <p:nvPr/>
        </p:nvSpPr>
        <p:spPr>
          <a:xfrm>
            <a:off x="0" y="-8080"/>
            <a:ext cx="9144000" cy="840746"/>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800" u="none" cap="none" strike="noStrike">
                <a:solidFill>
                  <a:schemeClr val="lt1"/>
                </a:solidFill>
                <a:latin typeface="Arial"/>
                <a:ea typeface="Arial"/>
                <a:cs typeface="Arial"/>
                <a:sym typeface="Arial"/>
              </a:rPr>
              <a:t>Background of Campus Carry</a:t>
            </a:r>
          </a:p>
        </p:txBody>
      </p:sp>
      <p:sp>
        <p:nvSpPr>
          <p:cNvPr id="85" name="Shape 85"/>
          <p:cNvSpPr txBox="1"/>
          <p:nvPr/>
        </p:nvSpPr>
        <p:spPr>
          <a:xfrm>
            <a:off x="1391691" y="3826551"/>
            <a:ext cx="66447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500" u="none" cap="none" strike="noStrike">
                <a:solidFill>
                  <a:schemeClr val="dk1"/>
                </a:solidFill>
                <a:latin typeface="Arial"/>
                <a:ea typeface="Arial"/>
                <a:cs typeface="Arial"/>
                <a:sym typeface="Arial"/>
              </a:rPr>
              <a:t>Note: This law does not apply to commissioned peace officers, such as those with the University Police Department or City of Arlington Police.</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nvSpPr>
        <p:spPr>
          <a:xfrm>
            <a:off x="994891" y="1317300"/>
            <a:ext cx="7682247" cy="286232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The law provides that the University must allow concealed handguns to be carried by a LTC holder on our campus. The president of each university may make reasonable rules regarding concealed carry on campus, including where handguns may not be carried, as long as it does not “generally prohibit or have the effect of generally prohibiting the carrying of a handgun by a LTC holder”. </a:t>
            </a:r>
          </a:p>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Areas where handguns </a:t>
            </a:r>
            <a:r>
              <a:rPr b="0" i="0" lang="en-US" sz="1800" u="sng" cap="none" strike="noStrike">
                <a:solidFill>
                  <a:schemeClr val="dk1"/>
                </a:solidFill>
                <a:latin typeface="Arial"/>
                <a:ea typeface="Arial"/>
                <a:cs typeface="Arial"/>
                <a:sym typeface="Arial"/>
              </a:rPr>
              <a:t>may not be carried</a:t>
            </a:r>
            <a:r>
              <a:rPr b="0" i="0" lang="en-US" sz="1800" u="none" cap="none" strike="noStrike">
                <a:solidFill>
                  <a:schemeClr val="dk1"/>
                </a:solidFill>
                <a:latin typeface="Arial"/>
                <a:ea typeface="Arial"/>
                <a:cs typeface="Arial"/>
                <a:sym typeface="Arial"/>
              </a:rPr>
              <a:t> address specific safety considerations and are referred to as “exclusionary areas.” These are outlined in the “</a:t>
            </a:r>
            <a:r>
              <a:rPr b="0" i="0" lang="en-US" sz="1800" u="sng" cap="none" strike="noStrike">
                <a:solidFill>
                  <a:schemeClr val="dk1"/>
                </a:solidFill>
                <a:latin typeface="Arial"/>
                <a:ea typeface="Arial"/>
                <a:cs typeface="Arial"/>
                <a:sym typeface="Arial"/>
              </a:rPr>
              <a:t>Where You May and May Not Carry</a:t>
            </a:r>
            <a:r>
              <a:rPr b="0" i="0" lang="en-US" sz="1800" u="none" cap="none" strike="noStrike">
                <a:solidFill>
                  <a:schemeClr val="dk1"/>
                </a:solidFill>
                <a:latin typeface="Arial"/>
                <a:ea typeface="Arial"/>
                <a:cs typeface="Arial"/>
                <a:sym typeface="Arial"/>
              </a:rPr>
              <a:t>” section of this presentation.</a:t>
            </a:r>
          </a:p>
        </p:txBody>
      </p:sp>
      <p:sp>
        <p:nvSpPr>
          <p:cNvPr id="91" name="Shape 91"/>
          <p:cNvSpPr txBox="1"/>
          <p:nvPr/>
        </p:nvSpPr>
        <p:spPr>
          <a:xfrm>
            <a:off x="0" y="-8083"/>
            <a:ext cx="9144000" cy="1089905"/>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800" u="none" cap="none" strike="noStrike">
                <a:solidFill>
                  <a:schemeClr val="lt1"/>
                </a:solidFill>
                <a:latin typeface="Arial"/>
                <a:ea typeface="Arial"/>
                <a:cs typeface="Arial"/>
                <a:sym typeface="Arial"/>
              </a:rPr>
              <a:t>SB 11 Allows Concealed Handguns to be </a:t>
            </a:r>
            <a:br>
              <a:rPr b="1" i="0" lang="en-US" sz="2800" u="none" cap="none" strike="noStrike">
                <a:solidFill>
                  <a:schemeClr val="lt1"/>
                </a:solidFill>
                <a:latin typeface="Arial"/>
                <a:ea typeface="Arial"/>
                <a:cs typeface="Arial"/>
                <a:sym typeface="Arial"/>
              </a:rPr>
            </a:br>
            <a:r>
              <a:rPr b="1" i="0" lang="en-US" sz="2800" u="none" cap="none" strike="noStrike">
                <a:solidFill>
                  <a:schemeClr val="lt1"/>
                </a:solidFill>
                <a:latin typeface="Arial"/>
                <a:ea typeface="Arial"/>
                <a:cs typeface="Arial"/>
                <a:sym typeface="Arial"/>
              </a:rPr>
              <a:t>Carried on UTA’s Campus by LTC Holders</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nvSpPr>
        <p:spPr>
          <a:xfrm>
            <a:off x="826725" y="1266370"/>
            <a:ext cx="7490547" cy="224676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In even numbered years by September 1, UTA must submit a report to the legislature describing our policy provisions and the rationale for each of those policy provisions.</a:t>
            </a:r>
          </a:p>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The UT System Board of Regents may amend or change any of UTA’s rules by a 2/3 majority vote.</a:t>
            </a:r>
          </a:p>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Amending or modifying a campus’s policies and procedures is delegated to the president of the university. </a:t>
            </a:r>
          </a:p>
        </p:txBody>
      </p:sp>
      <p:sp>
        <p:nvSpPr>
          <p:cNvPr id="98" name="Shape 98"/>
          <p:cNvSpPr txBox="1"/>
          <p:nvPr/>
        </p:nvSpPr>
        <p:spPr>
          <a:xfrm>
            <a:off x="0" y="0"/>
            <a:ext cx="9144000" cy="840746"/>
          </a:xfrm>
          <a:prstGeom prst="rect">
            <a:avLst/>
          </a:prstGeom>
          <a:solidFill>
            <a:srgbClr val="17365D"/>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800" u="none" cap="none" strike="noStrike">
                <a:solidFill>
                  <a:schemeClr val="lt1"/>
                </a:solidFill>
                <a:latin typeface="Arial"/>
                <a:ea typeface="Arial"/>
                <a:cs typeface="Arial"/>
                <a:sym typeface="Arial"/>
              </a:rPr>
              <a:t>Creating Rules Around Campus Carry</a:t>
            </a:r>
          </a:p>
        </p:txBody>
      </p:sp>
    </p:spTree>
  </p:cSld>
  <p:clrMapOvr>
    <a:masterClrMapping/>
  </p:clrMapOvr>
  <p:transition>
    <p:fade/>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