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2" r:id="rId3"/>
    <p:sldId id="425" r:id="rId4"/>
    <p:sldId id="426" r:id="rId5"/>
    <p:sldId id="410" r:id="rId6"/>
    <p:sldId id="424" r:id="rId7"/>
    <p:sldId id="428" r:id="rId8"/>
    <p:sldId id="427" r:id="rId9"/>
    <p:sldId id="411" r:id="rId10"/>
    <p:sldId id="429" r:id="rId11"/>
    <p:sldId id="430" r:id="rId12"/>
    <p:sldId id="432" r:id="rId13"/>
    <p:sldId id="433" r:id="rId14"/>
    <p:sldId id="434" r:id="rId15"/>
    <p:sldId id="435" r:id="rId16"/>
    <p:sldId id="412" r:id="rId17"/>
    <p:sldId id="413" r:id="rId18"/>
    <p:sldId id="414" r:id="rId19"/>
    <p:sldId id="437" r:id="rId20"/>
    <p:sldId id="452" r:id="rId21"/>
    <p:sldId id="438" r:id="rId22"/>
    <p:sldId id="439" r:id="rId23"/>
    <p:sldId id="415" r:id="rId24"/>
    <p:sldId id="443" r:id="rId25"/>
    <p:sldId id="447" r:id="rId26"/>
    <p:sldId id="422" r:id="rId27"/>
    <p:sldId id="440" r:id="rId28"/>
    <p:sldId id="441" r:id="rId29"/>
    <p:sldId id="442" r:id="rId30"/>
    <p:sldId id="448" r:id="rId31"/>
    <p:sldId id="343" r:id="rId32"/>
  </p:sldIdLst>
  <p:sldSz cx="9144000" cy="6858000" type="screen4x3"/>
  <p:notesSz cx="7010400" cy="9296400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9" autoAdjust="0"/>
    <p:restoredTop sz="94420" autoAdjust="0"/>
  </p:normalViewPr>
  <p:slideViewPr>
    <p:cSldViewPr>
      <p:cViewPr varScale="1">
        <p:scale>
          <a:sx n="84" d="100"/>
          <a:sy n="84" d="100"/>
        </p:scale>
        <p:origin x="1704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4184"/>
          </a:xfrm>
          <a:prstGeom prst="rect">
            <a:avLst/>
          </a:prstGeom>
        </p:spPr>
        <p:txBody>
          <a:bodyPr vert="horz" lIns="91567" tIns="45784" rIns="91567" bIns="457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3" y="0"/>
            <a:ext cx="3037628" cy="464184"/>
          </a:xfrm>
          <a:prstGeom prst="rect">
            <a:avLst/>
          </a:prstGeom>
        </p:spPr>
        <p:txBody>
          <a:bodyPr vert="horz" lIns="91567" tIns="45784" rIns="91567" bIns="45784" rtlCol="0"/>
          <a:lstStyle>
            <a:lvl1pPr algn="r">
              <a:defRPr sz="1200"/>
            </a:lvl1pPr>
          </a:lstStyle>
          <a:p>
            <a:fld id="{45902338-A7A2-40D9-908A-B0010CE09C46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7628" cy="464184"/>
          </a:xfrm>
          <a:prstGeom prst="rect">
            <a:avLst/>
          </a:prstGeom>
        </p:spPr>
        <p:txBody>
          <a:bodyPr vert="horz" lIns="91567" tIns="45784" rIns="91567" bIns="457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3" y="8830627"/>
            <a:ext cx="3037628" cy="464184"/>
          </a:xfrm>
          <a:prstGeom prst="rect">
            <a:avLst/>
          </a:prstGeom>
        </p:spPr>
        <p:txBody>
          <a:bodyPr vert="horz" lIns="91567" tIns="45784" rIns="91567" bIns="45784" rtlCol="0" anchor="b"/>
          <a:lstStyle>
            <a:lvl1pPr algn="r">
              <a:defRPr sz="1200"/>
            </a:lvl1pPr>
          </a:lstStyle>
          <a:p>
            <a:fld id="{45602DD1-48E8-44F4-8C75-06B51D5A3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13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567" tIns="45784" rIns="91567" bIns="45784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036038" cy="46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9" tIns="47678" rIns="91689" bIns="47678" numCol="1" anchor="t" anchorCtr="0" compatLnSpc="1">
            <a:prstTxWarp prst="textNoShape">
              <a:avLst/>
            </a:prstTxWarp>
          </a:bodyPr>
          <a:lstStyle>
            <a:lvl1pPr defTabSz="465787">
              <a:lnSpc>
                <a:spcPct val="100000"/>
              </a:lnSpc>
              <a:buSzPct val="45000"/>
              <a:buFont typeface="StarSymbol" charset="0"/>
              <a:buNone/>
              <a:tabLst>
                <a:tab pos="737628" algn="l"/>
                <a:tab pos="1475254" algn="l"/>
                <a:tab pos="2212882" algn="l"/>
                <a:tab pos="295050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71184" y="1"/>
            <a:ext cx="3036037" cy="46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9" tIns="47678" rIns="91689" bIns="47678" numCol="1" anchor="t" anchorCtr="0" compatLnSpc="1">
            <a:prstTxWarp prst="textNoShape">
              <a:avLst/>
            </a:prstTxWarp>
          </a:bodyPr>
          <a:lstStyle>
            <a:lvl1pPr algn="r" defTabSz="465787">
              <a:lnSpc>
                <a:spcPct val="100000"/>
              </a:lnSpc>
              <a:buSzPct val="45000"/>
              <a:buFont typeface="StarSymbol" charset="0"/>
              <a:buNone/>
              <a:tabLst>
                <a:tab pos="737628" algn="l"/>
                <a:tab pos="1475254" algn="l"/>
                <a:tab pos="2212882" algn="l"/>
                <a:tab pos="295050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42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1360" y="4416109"/>
            <a:ext cx="5606093" cy="418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9" tIns="47678" rIns="91689" bIns="4767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30627"/>
            <a:ext cx="3036038" cy="46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9" tIns="47678" rIns="91689" bIns="47678" numCol="1" anchor="b" anchorCtr="0" compatLnSpc="1">
            <a:prstTxWarp prst="textNoShape">
              <a:avLst/>
            </a:prstTxWarp>
          </a:bodyPr>
          <a:lstStyle>
            <a:lvl1pPr defTabSz="465787">
              <a:lnSpc>
                <a:spcPct val="100000"/>
              </a:lnSpc>
              <a:buSzPct val="45000"/>
              <a:buFont typeface="StarSymbol" charset="0"/>
              <a:buNone/>
              <a:tabLst>
                <a:tab pos="737628" algn="l"/>
                <a:tab pos="1475254" algn="l"/>
                <a:tab pos="2212882" algn="l"/>
                <a:tab pos="295050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1184" y="8830627"/>
            <a:ext cx="3036037" cy="46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89" tIns="47678" rIns="91689" bIns="47678" numCol="1" anchor="b" anchorCtr="0" compatLnSpc="1">
            <a:prstTxWarp prst="textNoShape">
              <a:avLst/>
            </a:prstTxWarp>
          </a:bodyPr>
          <a:lstStyle>
            <a:lvl1pPr algn="r" defTabSz="465787">
              <a:lnSpc>
                <a:spcPct val="100000"/>
              </a:lnSpc>
              <a:buSzPct val="45000"/>
              <a:buFont typeface="StarSymbol" charset="0"/>
              <a:buNone/>
              <a:tabLst>
                <a:tab pos="737628" algn="l"/>
                <a:tab pos="1475254" algn="l"/>
                <a:tab pos="2212882" algn="l"/>
                <a:tab pos="295050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E45109-09D0-4372-BE17-7C050761591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5206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1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7154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21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87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22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2006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23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4417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24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3541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25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820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26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1447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27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197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28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9741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29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4633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30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8826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074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5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2757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9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9673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16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7696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17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0730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18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794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19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0419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defTabSz="465787"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8106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5944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33782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91618" indent="-228919" defTabSz="4657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28" algn="l"/>
                <a:tab pos="1475254" algn="l"/>
                <a:tab pos="2212882" algn="l"/>
                <a:tab pos="2950509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81D6111A-2163-4790-93E9-E3F89C3B2FF7}" type="slidenum">
              <a:rPr lang="en-GB" altLang="en-US" sz="1300"/>
              <a:pPr/>
              <a:t>20</a:t>
            </a:fld>
            <a:endParaRPr lang="en-GB" altLang="en-US" sz="1300" dirty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59" y="4416108"/>
            <a:ext cx="5607684" cy="41840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3157" tIns="46579" rIns="93157" bIns="46579" anchor="ctr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004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2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9847"/>
            <a:ext cx="8229600" cy="1143004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1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85578" y="1755897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7098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9188" y="1729975"/>
            <a:ext cx="6565569" cy="41323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719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185" y="1600203"/>
            <a:ext cx="6565570" cy="43844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4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2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24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200" y="1219200"/>
            <a:ext cx="6629400" cy="3755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The University of Texas at Arlington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84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Legislative Session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Senate </a:t>
            </a:r>
            <a:r>
              <a:rPr lang="en-US" sz="3200" b="1" dirty="0">
                <a:solidFill>
                  <a:schemeClr val="tx1"/>
                </a:solidFill>
              </a:rPr>
              <a:t>Bill 11 – Campus Carry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August 2015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762000"/>
            <a:ext cx="6858000" cy="5244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endParaRPr lang="en-US" sz="2800" b="1" u="sng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Not later than September 1 of all even numbered years, UTA must file a report with the legislature to include the following;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Description of rules, regulations and other provisions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Reasoning for establishment of each provision</a:t>
            </a:r>
          </a:p>
          <a:p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05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914400"/>
            <a:ext cx="6858000" cy="3298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endParaRPr lang="en-US" sz="2800" b="1" u="sng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Section 2 amends 411.208 of the Government Code to include an institution of higher education and provides liability protection for institutions, officers and employees for an action authorized under this </a:t>
            </a:r>
            <a:r>
              <a:rPr lang="en-US" sz="2800" dirty="0" smtClean="0">
                <a:solidFill>
                  <a:schemeClr val="tx1"/>
                </a:solidFill>
              </a:rPr>
              <a:t>statute.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56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914400"/>
            <a:ext cx="6858000" cy="4443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endParaRPr lang="en-US" sz="2800" b="1" u="sng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immunities provided </a:t>
            </a:r>
            <a:r>
              <a:rPr lang="en-US" sz="2800" dirty="0" smtClean="0">
                <a:solidFill>
                  <a:schemeClr val="tx1"/>
                </a:solidFill>
              </a:rPr>
              <a:t>by Section 2 </a:t>
            </a:r>
            <a:r>
              <a:rPr lang="en-US" sz="2800" dirty="0">
                <a:solidFill>
                  <a:schemeClr val="tx1"/>
                </a:solidFill>
              </a:rPr>
              <a:t>do not apply if the institution, employee or officer acted </a:t>
            </a:r>
            <a:r>
              <a:rPr lang="en-US" sz="2800" dirty="0" smtClean="0">
                <a:solidFill>
                  <a:schemeClr val="tx1"/>
                </a:solidFill>
              </a:rPr>
              <a:t>in an arbitrary fashion, </a:t>
            </a:r>
            <a:r>
              <a:rPr lang="en-US" sz="2800" dirty="0">
                <a:solidFill>
                  <a:schemeClr val="tx1"/>
                </a:solidFill>
              </a:rPr>
              <a:t>or if the officer or employee possesses a handgun on the campus and their conduct with regard to the handgun is made the basis of a claim for personal injury or property damage.</a:t>
            </a:r>
          </a:p>
          <a:p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36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914400"/>
            <a:ext cx="6858000" cy="2897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endParaRPr lang="en-US" sz="2800" b="1" u="sng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Section 4 requires that the handgun remain concealed and provides penalties if the handgun is partially or wholly visible.</a:t>
            </a:r>
          </a:p>
          <a:p>
            <a:endParaRPr lang="en-US" sz="2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187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914400"/>
            <a:ext cx="6858000" cy="4443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endParaRPr lang="en-US" sz="2800" b="1" u="sng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Section 4 (a-3), provides that a license holder commits an offense if the license holder intentionally carries a concealed handgun on a portion of UTA’s premises where carrying of a concealed handgun is prohibited by rules, regulations, or other provisions established by the President and/or the BOR.</a:t>
            </a:r>
          </a:p>
          <a:p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55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914400"/>
            <a:ext cx="6858000" cy="4443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endParaRPr lang="en-US" sz="2800" b="1" u="sng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Offenses are considered a Class A misdemeanor.</a:t>
            </a:r>
          </a:p>
          <a:p>
            <a:pPr lvl="0"/>
            <a:endParaRPr lang="en-US" sz="28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Must be 21 years of age to be licensed and to carry a concealed handgun on campus</a:t>
            </a:r>
          </a:p>
          <a:p>
            <a:pPr lvl="0"/>
            <a:endParaRPr lang="en-US" sz="28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This Act takes effect August 1, 2016.</a:t>
            </a:r>
          </a:p>
          <a:p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93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US" sz="2800" b="1" u="sng" dirty="0" smtClean="0">
              <a:solidFill>
                <a:schemeClr val="tx1"/>
              </a:solidFill>
            </a:endParaRPr>
          </a:p>
          <a:p>
            <a:endParaRPr lang="en-US" sz="2800" b="1" u="sng" dirty="0">
              <a:solidFill>
                <a:schemeClr val="tx1"/>
              </a:solidFill>
            </a:endParaRPr>
          </a:p>
          <a:p>
            <a:endParaRPr lang="en-US" sz="2800" b="1" u="sng" dirty="0" smtClean="0">
              <a:solidFill>
                <a:schemeClr val="tx1"/>
              </a:solidFill>
            </a:endParaRPr>
          </a:p>
          <a:p>
            <a:endParaRPr lang="en-US" sz="2800" b="1" u="sng" dirty="0" smtClean="0">
              <a:solidFill>
                <a:schemeClr val="tx1"/>
              </a:solidFill>
            </a:endParaRPr>
          </a:p>
          <a:p>
            <a:endParaRPr lang="en-US" sz="2800" b="1" u="sng" dirty="0">
              <a:solidFill>
                <a:schemeClr val="tx1"/>
              </a:solidFill>
            </a:endParaRPr>
          </a:p>
          <a:p>
            <a:endParaRPr lang="en-US" sz="2800" b="1" u="sng" dirty="0" smtClean="0">
              <a:solidFill>
                <a:schemeClr val="tx1"/>
              </a:solidFill>
            </a:endParaRPr>
          </a:p>
          <a:p>
            <a:r>
              <a:rPr lang="en-US" sz="2800" b="1" u="sng" dirty="0" smtClean="0">
                <a:solidFill>
                  <a:schemeClr val="tx1"/>
                </a:solidFill>
              </a:rPr>
              <a:t>Campus </a:t>
            </a:r>
            <a:r>
              <a:rPr lang="en-US" sz="2800" b="1" u="sng" dirty="0">
                <a:solidFill>
                  <a:schemeClr val="tx1"/>
                </a:solidFill>
              </a:rPr>
              <a:t>Carry Committee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Chair - John Hall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Members - Sub-Committee </a:t>
            </a:r>
            <a:r>
              <a:rPr lang="en-US" sz="2800" dirty="0">
                <a:solidFill>
                  <a:schemeClr val="tx1"/>
                </a:solidFill>
              </a:rPr>
              <a:t>Co-Chairs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3 </a:t>
            </a:r>
            <a:r>
              <a:rPr lang="en-US" sz="2800" dirty="0" smtClean="0">
                <a:solidFill>
                  <a:schemeClr val="tx1"/>
                </a:solidFill>
              </a:rPr>
              <a:t>Sub-Committees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	Facilities and Security</a:t>
            </a:r>
          </a:p>
          <a:p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Legal and Conduct Issues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Training and Communications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1012" y="889138"/>
            <a:ext cx="6781800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685800"/>
            <a:ext cx="7162800" cy="610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Sub-Committees</a:t>
            </a:r>
          </a:p>
          <a:p>
            <a:pPr lvl="0"/>
            <a:endParaRPr lang="en-US" sz="2800" b="1" dirty="0">
              <a:solidFill>
                <a:schemeClr val="tx1"/>
              </a:solidFill>
            </a:endParaRPr>
          </a:p>
          <a:p>
            <a:pPr marL="457200" lvl="0" indent="-457200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Facilities </a:t>
            </a:r>
            <a:r>
              <a:rPr lang="en-US" sz="2800" b="1" dirty="0">
                <a:solidFill>
                  <a:schemeClr val="tx1"/>
                </a:solidFill>
              </a:rPr>
              <a:t>and </a:t>
            </a:r>
            <a:r>
              <a:rPr lang="en-US" sz="2800" b="1" dirty="0" smtClean="0">
                <a:solidFill>
                  <a:schemeClr val="tx1"/>
                </a:solidFill>
              </a:rPr>
              <a:t>Security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Co-Chairs -</a:t>
            </a:r>
            <a:r>
              <a:rPr lang="en-US" sz="2800" dirty="0" smtClean="0">
                <a:solidFill>
                  <a:schemeClr val="tx1"/>
                </a:solidFill>
              </a:rPr>
              <a:t> 	Kim Lemaux </a:t>
            </a:r>
            <a:r>
              <a:rPr lang="en-US" sz="2800" dirty="0">
                <a:solidFill>
                  <a:schemeClr val="tx1"/>
                </a:solidFill>
              </a:rPr>
              <a:t>and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						Sharon Carey</a:t>
            </a:r>
          </a:p>
          <a:p>
            <a:pPr lvl="0"/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>
              <a:buAutoNum type="arabicPeriod" startAt="2"/>
            </a:pPr>
            <a:r>
              <a:rPr lang="en-US" sz="2800" b="1" dirty="0" smtClean="0">
                <a:solidFill>
                  <a:schemeClr val="tx1"/>
                </a:solidFill>
              </a:rPr>
              <a:t>Legal and Conduct Issues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Co-Chairs -	</a:t>
            </a:r>
            <a:r>
              <a:rPr lang="en-US" sz="2800" dirty="0" smtClean="0">
                <a:solidFill>
                  <a:schemeClr val="tx1"/>
                </a:solidFill>
              </a:rPr>
              <a:t>Shelby Boseman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					</a:t>
            </a:r>
            <a:r>
              <a:rPr lang="en-US" sz="2800" dirty="0" smtClean="0">
                <a:solidFill>
                  <a:schemeClr val="tx1"/>
                </a:solidFill>
              </a:rPr>
              <a:t>Tim Quinnan</a:t>
            </a:r>
          </a:p>
          <a:p>
            <a:pPr lvl="0"/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>
              <a:buAutoNum type="arabicPeriod" startAt="3"/>
            </a:pPr>
            <a:r>
              <a:rPr lang="en-US" sz="2800" b="1" dirty="0" smtClean="0">
                <a:solidFill>
                  <a:schemeClr val="tx1"/>
                </a:solidFill>
              </a:rPr>
              <a:t>Training and Communications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Co-Chairs -</a:t>
            </a:r>
            <a:r>
              <a:rPr lang="en-US" sz="2800" dirty="0" smtClean="0">
                <a:solidFill>
                  <a:schemeClr val="tx1"/>
                </a:solidFill>
              </a:rPr>
              <a:t>	Lynne Waters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					</a:t>
            </a:r>
            <a:r>
              <a:rPr lang="en-US" sz="2800" dirty="0" smtClean="0">
                <a:solidFill>
                  <a:schemeClr val="tx1"/>
                </a:solidFill>
              </a:rPr>
              <a:t>Eunice Currie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751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Tasks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</a:rPr>
              <a:t>Facilities and Security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Review </a:t>
            </a:r>
            <a:r>
              <a:rPr lang="en-US" sz="2800" dirty="0">
                <a:solidFill>
                  <a:schemeClr val="tx1"/>
                </a:solidFill>
              </a:rPr>
              <a:t>facilities use and security issues with campus carry and make recommendations for President’s consideration concerning areas where handguns should be prohibited, </a:t>
            </a:r>
            <a:r>
              <a:rPr lang="en-US" sz="2800" dirty="0" smtClean="0">
                <a:solidFill>
                  <a:schemeClr val="tx1"/>
                </a:solidFill>
              </a:rPr>
              <a:t>how they should be stored </a:t>
            </a:r>
            <a:r>
              <a:rPr lang="en-US" sz="2800" dirty="0">
                <a:solidFill>
                  <a:schemeClr val="tx1"/>
                </a:solidFill>
              </a:rPr>
              <a:t>/ safeguarded, etc.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Assist with reporting requirements.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914400"/>
            <a:ext cx="6629400" cy="69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4588" y="806487"/>
            <a:ext cx="7008812" cy="472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Tasks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</a:rPr>
              <a:t>Legal and Conduct Issues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a.	Review </a:t>
            </a:r>
            <a:r>
              <a:rPr lang="en-US" sz="2800" dirty="0">
                <a:solidFill>
                  <a:schemeClr val="tx1"/>
                </a:solidFill>
              </a:rPr>
              <a:t>Handbook of Operating </a:t>
            </a:r>
            <a:r>
              <a:rPr lang="en-US" sz="2800" dirty="0" smtClean="0">
                <a:solidFill>
                  <a:schemeClr val="tx1"/>
                </a:solidFill>
              </a:rPr>
              <a:t>			Procedures	 (</a:t>
            </a:r>
            <a:r>
              <a:rPr lang="en-US" sz="2800" dirty="0">
                <a:solidFill>
                  <a:schemeClr val="tx1"/>
                </a:solidFill>
              </a:rPr>
              <a:t>HOP) and </a:t>
            </a:r>
            <a:r>
              <a:rPr lang="en-US" sz="2800" dirty="0" smtClean="0">
                <a:solidFill>
                  <a:schemeClr val="tx1"/>
                </a:solidFill>
              </a:rPr>
              <a:t>other 				Administrative </a:t>
            </a:r>
            <a:r>
              <a:rPr lang="en-US" sz="2800" dirty="0">
                <a:solidFill>
                  <a:schemeClr val="tx1"/>
                </a:solidFill>
              </a:rPr>
              <a:t>Procedures </a:t>
            </a:r>
            <a:r>
              <a:rPr lang="en-US" sz="2800" dirty="0" smtClean="0">
                <a:solidFill>
                  <a:schemeClr val="tx1"/>
                </a:solidFill>
              </a:rPr>
              <a:t>and 				update accordingly.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	b.	Review </a:t>
            </a:r>
            <a:r>
              <a:rPr lang="en-US" sz="2800" dirty="0">
                <a:solidFill>
                  <a:schemeClr val="tx1"/>
                </a:solidFill>
              </a:rPr>
              <a:t>Standard of Conduct Guide / </a:t>
            </a:r>
            <a:r>
              <a:rPr lang="en-US" sz="2800" dirty="0" smtClean="0">
                <a:solidFill>
                  <a:schemeClr val="tx1"/>
                </a:solidFill>
              </a:rPr>
              <a:t>		Policies and update </a:t>
            </a:r>
            <a:r>
              <a:rPr lang="en-US" sz="2800" dirty="0">
                <a:solidFill>
                  <a:schemeClr val="tx1"/>
                </a:solidFill>
              </a:rPr>
              <a:t>accordingly.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0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914400"/>
            <a:ext cx="6934200" cy="3641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 smtClean="0">
                <a:solidFill>
                  <a:schemeClr val="tx1"/>
                </a:solidFill>
              </a:rPr>
              <a:t>Information on the Bill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Relating </a:t>
            </a:r>
            <a:r>
              <a:rPr lang="en-US" sz="2800" dirty="0">
                <a:solidFill>
                  <a:schemeClr val="tx1"/>
                </a:solidFill>
              </a:rPr>
              <a:t>to the carrying of handguns on the campuses of institutions of higher education by licensed permit holders.</a:t>
            </a:r>
          </a:p>
          <a:p>
            <a:pPr lvl="0"/>
            <a:endParaRPr lang="en-US" sz="2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Campus </a:t>
            </a:r>
            <a:r>
              <a:rPr lang="en-US" sz="2800" dirty="0">
                <a:solidFill>
                  <a:schemeClr val="tx1"/>
                </a:solidFill>
              </a:rPr>
              <a:t>means all land and buildings owned or leased by an institution.</a:t>
            </a:r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2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4588" y="806487"/>
            <a:ext cx="7008812" cy="392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Tasks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</a:rPr>
              <a:t>Legal and Conduct Issues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c.  Interface with UT System OGC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concerning legal matters and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provisions adopted by UTA.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	d.  Assist with reporting requirements.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5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933529"/>
            <a:ext cx="6629400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4900" y="895705"/>
            <a:ext cx="7505700" cy="598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Tasks</a:t>
            </a:r>
            <a:r>
              <a:rPr lang="en-US" sz="2800" dirty="0" smtClean="0">
                <a:solidFill>
                  <a:schemeClr val="tx1"/>
                </a:solidFill>
              </a:rPr>
              <a:t> –</a:t>
            </a:r>
            <a:r>
              <a:rPr lang="en-US" sz="2800" b="1" dirty="0" smtClean="0">
                <a:solidFill>
                  <a:schemeClr val="tx1"/>
                </a:solidFill>
              </a:rPr>
              <a:t> Training and Communications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	a.	Publicize </a:t>
            </a:r>
            <a:r>
              <a:rPr lang="en-US" sz="2800" dirty="0">
                <a:solidFill>
                  <a:schemeClr val="tx1"/>
                </a:solidFill>
              </a:rPr>
              <a:t>and promote the series of </a:t>
            </a:r>
            <a:r>
              <a:rPr lang="en-US" sz="2800" dirty="0" smtClean="0">
                <a:solidFill>
                  <a:schemeClr val="tx1"/>
                </a:solidFill>
              </a:rPr>
              <a:t>				campus 	conversations with </a:t>
            </a:r>
            <a:r>
              <a:rPr lang="en-US" sz="2800" dirty="0">
                <a:solidFill>
                  <a:schemeClr val="tx1"/>
                </a:solidFill>
              </a:rPr>
              <a:t>various </a:t>
            </a:r>
            <a:r>
              <a:rPr lang="en-US" sz="2800" dirty="0" smtClean="0">
                <a:solidFill>
                  <a:schemeClr val="tx1"/>
                </a:solidFill>
              </a:rPr>
              <a:t>				constituencies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	b.	Create and manage website to include 			survey form, data collection and 					analysis.</a:t>
            </a:r>
          </a:p>
          <a:p>
            <a:pPr lvl="0"/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>
                <a:solidFill>
                  <a:schemeClr val="tx1"/>
                </a:solidFill>
              </a:rPr>
              <a:t>	Create and post online the basic “Fact 			</a:t>
            </a:r>
            <a:r>
              <a:rPr lang="en-US" sz="2800" dirty="0" smtClean="0">
                <a:solidFill>
                  <a:schemeClr val="tx1"/>
                </a:solidFill>
              </a:rPr>
              <a:t>Kit</a:t>
            </a:r>
            <a:r>
              <a:rPr lang="en-US" sz="2800" dirty="0">
                <a:solidFill>
                  <a:schemeClr val="tx1"/>
                </a:solidFill>
              </a:rPr>
              <a:t>” for Campus Carry, to include FAQ’s,			</a:t>
            </a: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law itself, schedule of 	meetings.  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	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6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933529"/>
            <a:ext cx="6629400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4900" y="895705"/>
            <a:ext cx="7277100" cy="5158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Tasks</a:t>
            </a:r>
            <a:r>
              <a:rPr lang="en-US" sz="2800" dirty="0" smtClean="0">
                <a:solidFill>
                  <a:schemeClr val="tx1"/>
                </a:solidFill>
              </a:rPr>
              <a:t> – </a:t>
            </a:r>
            <a:r>
              <a:rPr lang="en-US" sz="2800" b="1" dirty="0" smtClean="0">
                <a:solidFill>
                  <a:schemeClr val="tx1"/>
                </a:solidFill>
              </a:rPr>
              <a:t>Training and Communications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	d.	</a:t>
            </a:r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evelop training and </a:t>
            </a:r>
            <a:r>
              <a:rPr lang="en-US" sz="2800" dirty="0">
                <a:solidFill>
                  <a:schemeClr val="tx1"/>
                </a:solidFill>
              </a:rPr>
              <a:t>communications </a:t>
            </a:r>
            <a:r>
              <a:rPr lang="en-US" sz="2800" dirty="0" smtClean="0">
                <a:solidFill>
                  <a:schemeClr val="tx1"/>
                </a:solidFill>
              </a:rPr>
              <a:t>		materials </a:t>
            </a:r>
            <a:r>
              <a:rPr lang="en-US" sz="2800" dirty="0">
                <a:solidFill>
                  <a:schemeClr val="tx1"/>
                </a:solidFill>
              </a:rPr>
              <a:t>for </a:t>
            </a:r>
            <a:r>
              <a:rPr lang="en-US" sz="2800" dirty="0" smtClean="0">
                <a:solidFill>
                  <a:schemeClr val="tx1"/>
                </a:solidFill>
              </a:rPr>
              <a:t>DSL’s </a:t>
            </a:r>
            <a:r>
              <a:rPr lang="en-US" sz="2800" dirty="0">
                <a:solidFill>
                  <a:schemeClr val="tx1"/>
                </a:solidFill>
              </a:rPr>
              <a:t>to </a:t>
            </a:r>
            <a:r>
              <a:rPr lang="en-US" sz="2800" dirty="0" smtClean="0">
                <a:solidFill>
                  <a:schemeClr val="tx1"/>
                </a:solidFill>
              </a:rPr>
              <a:t>use </a:t>
            </a:r>
            <a:r>
              <a:rPr lang="en-US" sz="2800" dirty="0">
                <a:solidFill>
                  <a:schemeClr val="tx1"/>
                </a:solidFill>
              </a:rPr>
              <a:t>in fielding </a:t>
            </a:r>
            <a:r>
              <a:rPr lang="en-US" sz="2800" dirty="0" smtClean="0">
                <a:solidFill>
                  <a:schemeClr val="tx1"/>
                </a:solidFill>
              </a:rPr>
              <a:t>			inquiries </a:t>
            </a:r>
            <a:r>
              <a:rPr lang="en-US" sz="2800" dirty="0">
                <a:solidFill>
                  <a:schemeClr val="tx1"/>
                </a:solidFill>
              </a:rPr>
              <a:t>and distributing </a:t>
            </a:r>
            <a:r>
              <a:rPr lang="en-US" sz="2800" dirty="0" smtClean="0">
                <a:solidFill>
                  <a:schemeClr val="tx1"/>
                </a:solidFill>
              </a:rPr>
              <a:t>information 			on this subject.</a:t>
            </a:r>
          </a:p>
          <a:p>
            <a:pPr lvl="0"/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	e.  Interface with UT System 							Governmental Relations concerning 			legislative matters.</a:t>
            </a:r>
          </a:p>
          <a:p>
            <a:pPr lvl="0"/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	f.  Assist with reporting requirements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7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2188" y="457200"/>
            <a:ext cx="7162800" cy="404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Possible Provisions -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	i.	Public </a:t>
            </a:r>
            <a:r>
              <a:rPr lang="en-US" sz="2800" dirty="0">
                <a:solidFill>
                  <a:schemeClr val="tx1"/>
                </a:solidFill>
              </a:rPr>
              <a:t>Assembly </a:t>
            </a:r>
            <a:r>
              <a:rPr lang="en-US" sz="2800" dirty="0" smtClean="0">
                <a:solidFill>
                  <a:schemeClr val="tx1"/>
                </a:solidFill>
              </a:rPr>
              <a:t>Venues</a:t>
            </a:r>
          </a:p>
          <a:p>
            <a:pPr lvl="2"/>
            <a:endParaRPr lang="en-US" sz="2800" dirty="0">
              <a:solidFill>
                <a:schemeClr val="tx1"/>
              </a:solidFill>
            </a:endParaRPr>
          </a:p>
          <a:p>
            <a:pPr lvl="3"/>
            <a:r>
              <a:rPr lang="en-US" sz="2800" dirty="0" smtClean="0">
                <a:solidFill>
                  <a:schemeClr val="tx1"/>
                </a:solidFill>
              </a:rPr>
              <a:t>	1.	College </a:t>
            </a:r>
            <a:r>
              <a:rPr lang="en-US" sz="2800" dirty="0">
                <a:solidFill>
                  <a:schemeClr val="tx1"/>
                </a:solidFill>
              </a:rPr>
              <a:t>Park Center</a:t>
            </a:r>
          </a:p>
          <a:p>
            <a:pPr lvl="3"/>
            <a:r>
              <a:rPr lang="en-US" sz="2800" dirty="0" smtClean="0">
                <a:solidFill>
                  <a:schemeClr val="tx1"/>
                </a:solidFill>
              </a:rPr>
              <a:t>	2.	Texas </a:t>
            </a:r>
            <a:r>
              <a:rPr lang="en-US" sz="2800" dirty="0">
                <a:solidFill>
                  <a:schemeClr val="tx1"/>
                </a:solidFill>
              </a:rPr>
              <a:t>Hall</a:t>
            </a:r>
          </a:p>
          <a:p>
            <a:pPr lvl="3"/>
            <a:r>
              <a:rPr lang="en-US" sz="2800" dirty="0" smtClean="0">
                <a:solidFill>
                  <a:schemeClr val="tx1"/>
                </a:solidFill>
              </a:rPr>
              <a:t>	3.	Maverick </a:t>
            </a:r>
            <a:r>
              <a:rPr lang="en-US" sz="2800" dirty="0">
                <a:solidFill>
                  <a:schemeClr val="tx1"/>
                </a:solidFill>
              </a:rPr>
              <a:t>Stadium</a:t>
            </a:r>
          </a:p>
          <a:p>
            <a:pPr lvl="3"/>
            <a:r>
              <a:rPr lang="en-US" sz="2800" dirty="0" smtClean="0">
                <a:solidFill>
                  <a:schemeClr val="tx1"/>
                </a:solidFill>
              </a:rPr>
              <a:t>	4.	Clay </a:t>
            </a:r>
            <a:r>
              <a:rPr lang="en-US" sz="2800" dirty="0">
                <a:solidFill>
                  <a:schemeClr val="tx1"/>
                </a:solidFill>
              </a:rPr>
              <a:t>Gould Baseball Stadium</a:t>
            </a:r>
          </a:p>
          <a:p>
            <a:pPr lvl="3"/>
            <a:r>
              <a:rPr lang="en-US" sz="2800" dirty="0" smtClean="0">
                <a:solidFill>
                  <a:schemeClr val="tx1"/>
                </a:solidFill>
              </a:rPr>
              <a:t>	5.	Allan </a:t>
            </a:r>
            <a:r>
              <a:rPr lang="en-US" sz="2800" dirty="0">
                <a:solidFill>
                  <a:schemeClr val="tx1"/>
                </a:solidFill>
              </a:rPr>
              <a:t>Saxe Softball Field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	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2188" y="457200"/>
            <a:ext cx="7162800" cy="610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Possible Provisions -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	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ii.	YWCA </a:t>
            </a:r>
            <a:r>
              <a:rPr lang="en-US" sz="2800" dirty="0">
                <a:solidFill>
                  <a:schemeClr val="tx1"/>
                </a:solidFill>
              </a:rPr>
              <a:t>Childcare Facility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	iii.	Other </a:t>
            </a:r>
            <a:r>
              <a:rPr lang="en-US" sz="2800" dirty="0">
                <a:solidFill>
                  <a:schemeClr val="tx1"/>
                </a:solidFill>
              </a:rPr>
              <a:t>performing arts venues </a:t>
            </a:r>
            <a:r>
              <a:rPr lang="en-US" sz="2800" dirty="0" smtClean="0">
                <a:solidFill>
                  <a:schemeClr val="tx1"/>
                </a:solidFill>
              </a:rPr>
              <a:t>			(</a:t>
            </a:r>
            <a:r>
              <a:rPr lang="en-US" sz="2800" dirty="0">
                <a:solidFill>
                  <a:schemeClr val="tx1"/>
                </a:solidFill>
              </a:rPr>
              <a:t>Rosebud </a:t>
            </a:r>
            <a:r>
              <a:rPr lang="en-US" sz="2800" dirty="0" smtClean="0">
                <a:solidFill>
                  <a:schemeClr val="tx1"/>
                </a:solidFill>
              </a:rPr>
              <a:t>Theatre</a:t>
            </a:r>
            <a:r>
              <a:rPr lang="en-US" sz="2800" dirty="0">
                <a:solidFill>
                  <a:schemeClr val="tx1"/>
                </a:solidFill>
              </a:rPr>
              <a:t>, Irons Recital, </a:t>
            </a:r>
            <a:r>
              <a:rPr lang="en-US" sz="2800" dirty="0" smtClean="0">
                <a:solidFill>
                  <a:schemeClr val="tx1"/>
                </a:solidFill>
              </a:rPr>
              <a:t>		Lone </a:t>
            </a:r>
            <a:r>
              <a:rPr lang="en-US" sz="2800" dirty="0">
                <a:solidFill>
                  <a:schemeClr val="tx1"/>
                </a:solidFill>
              </a:rPr>
              <a:t>Star Auditorium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lvl="2"/>
            <a:endParaRPr lang="en-US" sz="2800" dirty="0">
              <a:solidFill>
                <a:schemeClr val="tx1"/>
              </a:solidFill>
            </a:endParaRP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	iv. Counseling </a:t>
            </a:r>
            <a:r>
              <a:rPr lang="en-US" sz="2800" dirty="0">
                <a:solidFill>
                  <a:schemeClr val="tx1"/>
                </a:solidFill>
              </a:rPr>
              <a:t>and Mental Health 			(Student Health </a:t>
            </a:r>
            <a:r>
              <a:rPr lang="en-US" sz="2800" dirty="0" smtClean="0">
                <a:solidFill>
                  <a:schemeClr val="tx1"/>
                </a:solidFill>
              </a:rPr>
              <a:t>Center &amp; 					Ransom Hall), </a:t>
            </a:r>
            <a:r>
              <a:rPr lang="en-US" sz="2800" dirty="0">
                <a:solidFill>
                  <a:schemeClr val="tx1"/>
                </a:solidFill>
              </a:rPr>
              <a:t>					</a:t>
            </a:r>
          </a:p>
          <a:p>
            <a:pPr lvl="2"/>
            <a:endParaRPr lang="en-US" sz="2800" dirty="0">
              <a:solidFill>
                <a:schemeClr val="tx1"/>
              </a:solidFill>
            </a:endParaRP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	v.	College Park Retail (where 				alcohol is served)</a:t>
            </a:r>
          </a:p>
          <a:p>
            <a:pPr lvl="2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1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2188" y="457200"/>
            <a:ext cx="7162800" cy="621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Possible Provisions -</a:t>
            </a:r>
            <a:endParaRPr lang="en-US" sz="2800" dirty="0">
              <a:solidFill>
                <a:schemeClr val="tx1"/>
              </a:solidFill>
            </a:endParaRP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	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vi.		Select </a:t>
            </a:r>
            <a:r>
              <a:rPr lang="en-US" sz="2800" dirty="0">
                <a:solidFill>
                  <a:schemeClr val="tx1"/>
                </a:solidFill>
              </a:rPr>
              <a:t>research labs (certain </a:t>
            </a:r>
            <a:r>
              <a:rPr lang="en-US" sz="2800" dirty="0" smtClean="0">
                <a:solidFill>
                  <a:schemeClr val="tx1"/>
                </a:solidFill>
              </a:rPr>
              <a:t>			chemical </a:t>
            </a:r>
            <a:r>
              <a:rPr lang="en-US" sz="2800" dirty="0">
                <a:solidFill>
                  <a:schemeClr val="tx1"/>
                </a:solidFill>
              </a:rPr>
              <a:t>agents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lvl="2"/>
            <a:endParaRPr lang="en-US" sz="2800" dirty="0">
              <a:solidFill>
                <a:schemeClr val="tx1"/>
              </a:solidFill>
            </a:endParaRP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	vii.		Social </a:t>
            </a:r>
            <a:r>
              <a:rPr lang="en-US" sz="2800" dirty="0">
                <a:solidFill>
                  <a:schemeClr val="tx1"/>
                </a:solidFill>
              </a:rPr>
              <a:t>Work Building B </a:t>
            </a:r>
            <a:r>
              <a:rPr lang="en-US" sz="2800" dirty="0" smtClean="0">
                <a:solidFill>
                  <a:schemeClr val="tx1"/>
                </a:solidFill>
              </a:rPr>
              <a:t>					(counseling clinic)</a:t>
            </a:r>
          </a:p>
          <a:p>
            <a:pPr lvl="2"/>
            <a:endParaRPr lang="en-US" sz="2800" dirty="0">
              <a:solidFill>
                <a:schemeClr val="tx1"/>
              </a:solidFill>
            </a:endParaRP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	viii.	Maverick Activities Center</a:t>
            </a:r>
          </a:p>
          <a:p>
            <a:pPr lvl="2"/>
            <a:endParaRPr lang="en-US" sz="2800" dirty="0">
              <a:solidFill>
                <a:schemeClr val="tx1"/>
              </a:solidFill>
            </a:endParaRP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	 ix.		Campus Housing	</a:t>
            </a:r>
            <a:endParaRPr lang="en-US" sz="2800" dirty="0">
              <a:solidFill>
                <a:schemeClr val="tx1"/>
              </a:solidFill>
            </a:endParaRP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	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   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  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 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4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762000"/>
            <a:ext cx="7239000" cy="2897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Schedule 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September – </a:t>
            </a:r>
            <a:r>
              <a:rPr lang="en-US" sz="2800" b="1" dirty="0" smtClean="0">
                <a:solidFill>
                  <a:schemeClr val="tx1"/>
                </a:solidFill>
              </a:rPr>
              <a:t>October </a:t>
            </a:r>
            <a:r>
              <a:rPr lang="en-US" sz="2800" b="1" dirty="0">
                <a:solidFill>
                  <a:schemeClr val="tx1"/>
                </a:solidFill>
              </a:rPr>
              <a:t>2015</a:t>
            </a:r>
            <a:r>
              <a:rPr lang="en-US" sz="2800" dirty="0">
                <a:solidFill>
                  <a:schemeClr val="tx1"/>
                </a:solidFill>
              </a:rPr>
              <a:t>: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	Town </a:t>
            </a:r>
            <a:r>
              <a:rPr lang="en-US" sz="2800" dirty="0">
                <a:solidFill>
                  <a:schemeClr val="tx1"/>
                </a:solidFill>
              </a:rPr>
              <a:t>Hall </a:t>
            </a:r>
            <a:r>
              <a:rPr lang="en-US" sz="2800" dirty="0" smtClean="0">
                <a:solidFill>
                  <a:schemeClr val="tx1"/>
                </a:solidFill>
              </a:rPr>
              <a:t>Meetings to </a:t>
            </a:r>
            <a:r>
              <a:rPr lang="en-US" sz="2800" dirty="0">
                <a:solidFill>
                  <a:schemeClr val="tx1"/>
                </a:solidFill>
              </a:rPr>
              <a:t>educate the </a:t>
            </a:r>
            <a:r>
              <a:rPr lang="en-US" sz="2800" dirty="0" smtClean="0">
                <a:solidFill>
                  <a:schemeClr val="tx1"/>
                </a:solidFill>
              </a:rPr>
              <a:t>	campus 	community </a:t>
            </a:r>
            <a:r>
              <a:rPr lang="en-US" sz="2800" dirty="0">
                <a:solidFill>
                  <a:schemeClr val="tx1"/>
                </a:solidFill>
              </a:rPr>
              <a:t>on SB 11 and </a:t>
            </a:r>
            <a:r>
              <a:rPr lang="en-US" sz="2800" dirty="0" smtClean="0">
                <a:solidFill>
                  <a:schemeClr val="tx1"/>
                </a:solidFill>
              </a:rPr>
              <a:t>	have 	open 	discussion or dialogue.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762000"/>
            <a:ext cx="7315200" cy="4099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Schedule 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November 2015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  <a:r>
              <a:rPr lang="en-US" sz="2800" b="1" dirty="0">
                <a:solidFill>
                  <a:schemeClr val="tx1"/>
                </a:solidFill>
              </a:rPr>
              <a:t> 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Consensus recommendations regarding 	any categories </a:t>
            </a:r>
            <a:r>
              <a:rPr lang="en-US" sz="2800" dirty="0">
                <a:solidFill>
                  <a:schemeClr val="tx1"/>
                </a:solidFill>
              </a:rPr>
              <a:t>of space to be </a:t>
            </a:r>
            <a:r>
              <a:rPr lang="en-US" sz="2800" dirty="0" smtClean="0">
                <a:solidFill>
                  <a:schemeClr val="tx1"/>
                </a:solidFill>
              </a:rPr>
              <a:t>	designated </a:t>
            </a:r>
            <a:r>
              <a:rPr lang="en-US" sz="2800" dirty="0">
                <a:solidFill>
                  <a:schemeClr val="tx1"/>
                </a:solidFill>
              </a:rPr>
              <a:t>as </a:t>
            </a:r>
            <a:r>
              <a:rPr lang="en-US" sz="2800" dirty="0" smtClean="0">
                <a:solidFill>
                  <a:schemeClr val="tx1"/>
                </a:solidFill>
              </a:rPr>
              <a:t>exclusion </a:t>
            </a:r>
            <a:r>
              <a:rPr lang="en-US" sz="2800" dirty="0">
                <a:solidFill>
                  <a:schemeClr val="tx1"/>
                </a:solidFill>
              </a:rPr>
              <a:t>zones </a:t>
            </a:r>
            <a:r>
              <a:rPr lang="en-US" sz="2800" dirty="0" smtClean="0">
                <a:solidFill>
                  <a:schemeClr val="tx1"/>
                </a:solidFill>
              </a:rPr>
              <a:t>on 	campus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>
                <a:solidFill>
                  <a:schemeClr val="tx1"/>
                </a:solidFill>
              </a:rPr>
              <a:t>President </a:t>
            </a:r>
            <a:r>
              <a:rPr lang="en-US" sz="2800" dirty="0" smtClean="0">
                <a:solidFill>
                  <a:schemeClr val="tx1"/>
                </a:solidFill>
              </a:rPr>
              <a:t>	develops </a:t>
            </a:r>
            <a:r>
              <a:rPr lang="en-US" sz="2800" dirty="0">
                <a:solidFill>
                  <a:schemeClr val="tx1"/>
                </a:solidFill>
              </a:rPr>
              <a:t>rules, </a:t>
            </a:r>
            <a:r>
              <a:rPr lang="en-US" sz="2800" dirty="0" smtClean="0">
                <a:solidFill>
                  <a:schemeClr val="tx1"/>
                </a:solidFill>
              </a:rPr>
              <a:t>	regulations </a:t>
            </a:r>
            <a:r>
              <a:rPr lang="en-US" sz="2800" dirty="0">
                <a:solidFill>
                  <a:schemeClr val="tx1"/>
                </a:solidFill>
              </a:rPr>
              <a:t>and </a:t>
            </a:r>
            <a:r>
              <a:rPr lang="en-US" sz="2800" dirty="0" smtClean="0">
                <a:solidFill>
                  <a:schemeClr val="tx1"/>
                </a:solidFill>
              </a:rPr>
              <a:t>provisions for </a:t>
            </a:r>
            <a:r>
              <a:rPr lang="en-US" sz="2800" dirty="0">
                <a:solidFill>
                  <a:schemeClr val="tx1"/>
                </a:solidFill>
              </a:rPr>
              <a:t>System </a:t>
            </a:r>
            <a:r>
              <a:rPr lang="en-US" sz="2800" dirty="0" smtClean="0">
                <a:solidFill>
                  <a:schemeClr val="tx1"/>
                </a:solidFill>
              </a:rPr>
              <a:t>	and </a:t>
            </a:r>
            <a:r>
              <a:rPr lang="en-US" sz="2800" dirty="0">
                <a:solidFill>
                  <a:schemeClr val="tx1"/>
                </a:solidFill>
              </a:rPr>
              <a:t>BOR consideration</a:t>
            </a:r>
            <a:r>
              <a:rPr lang="en-US" sz="2800" dirty="0" smtClean="0">
                <a:solidFill>
                  <a:schemeClr val="tx1"/>
                </a:solidFill>
              </a:rPr>
              <a:t>).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7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762000"/>
            <a:ext cx="7162800" cy="490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Schedule 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December </a:t>
            </a:r>
            <a:r>
              <a:rPr lang="en-US" sz="2800" b="1" dirty="0">
                <a:solidFill>
                  <a:schemeClr val="tx1"/>
                </a:solidFill>
              </a:rPr>
              <a:t>4, 2015</a:t>
            </a:r>
            <a:r>
              <a:rPr lang="en-US" sz="2800" dirty="0">
                <a:solidFill>
                  <a:schemeClr val="tx1"/>
                </a:solidFill>
              </a:rPr>
              <a:t>: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	President </a:t>
            </a:r>
            <a:r>
              <a:rPr lang="en-US" sz="2800" dirty="0">
                <a:solidFill>
                  <a:schemeClr val="tx1"/>
                </a:solidFill>
              </a:rPr>
              <a:t>submits </a:t>
            </a:r>
            <a:r>
              <a:rPr lang="en-US" sz="2800" dirty="0" smtClean="0">
                <a:solidFill>
                  <a:schemeClr val="tx1"/>
                </a:solidFill>
              </a:rPr>
              <a:t>preliminary campus 	plans to </a:t>
            </a:r>
            <a:r>
              <a:rPr lang="en-US" sz="2800" dirty="0">
                <a:solidFill>
                  <a:schemeClr val="tx1"/>
                </a:solidFill>
              </a:rPr>
              <a:t>UT System </a:t>
            </a:r>
            <a:r>
              <a:rPr lang="en-US" sz="2800" dirty="0" smtClean="0">
                <a:solidFill>
                  <a:schemeClr val="tx1"/>
                </a:solidFill>
              </a:rPr>
              <a:t>	Administration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December </a:t>
            </a:r>
            <a:r>
              <a:rPr lang="en-US" sz="2800" b="1" dirty="0">
                <a:solidFill>
                  <a:schemeClr val="tx1"/>
                </a:solidFill>
              </a:rPr>
              <a:t>11, 2015</a:t>
            </a:r>
            <a:r>
              <a:rPr lang="en-US" sz="2800" dirty="0">
                <a:solidFill>
                  <a:schemeClr val="tx1"/>
                </a:solidFill>
              </a:rPr>
              <a:t>: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	UT </a:t>
            </a:r>
            <a:r>
              <a:rPr lang="en-US" sz="2800" dirty="0">
                <a:solidFill>
                  <a:schemeClr val="tx1"/>
                </a:solidFill>
              </a:rPr>
              <a:t>System provides </a:t>
            </a:r>
            <a:r>
              <a:rPr lang="en-US" sz="2800" dirty="0" smtClean="0">
                <a:solidFill>
                  <a:schemeClr val="tx1"/>
                </a:solidFill>
              </a:rPr>
              <a:t>feedback </a:t>
            </a:r>
            <a:r>
              <a:rPr lang="en-US" sz="2800" dirty="0">
                <a:solidFill>
                  <a:schemeClr val="tx1"/>
                </a:solidFill>
              </a:rPr>
              <a:t>to </a:t>
            </a:r>
            <a:r>
              <a:rPr lang="en-US" sz="2800" dirty="0" smtClean="0">
                <a:solidFill>
                  <a:schemeClr val="tx1"/>
                </a:solidFill>
              </a:rPr>
              <a:t>	Presidents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1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762000"/>
            <a:ext cx="7315200" cy="450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Schedule 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December 18, 2015</a:t>
            </a:r>
            <a:r>
              <a:rPr lang="en-US" sz="2800" dirty="0">
                <a:solidFill>
                  <a:schemeClr val="tx1"/>
                </a:solidFill>
              </a:rPr>
              <a:t>: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	President </a:t>
            </a:r>
            <a:r>
              <a:rPr lang="en-US" sz="2800" dirty="0">
                <a:solidFill>
                  <a:schemeClr val="tx1"/>
                </a:solidFill>
              </a:rPr>
              <a:t>submits final </a:t>
            </a:r>
            <a:r>
              <a:rPr lang="en-US" sz="2800" dirty="0" smtClean="0">
                <a:solidFill>
                  <a:schemeClr val="tx1"/>
                </a:solidFill>
              </a:rPr>
              <a:t>plan to </a:t>
            </a:r>
            <a:r>
              <a:rPr lang="en-US" sz="2800" dirty="0">
                <a:solidFill>
                  <a:schemeClr val="tx1"/>
                </a:solidFill>
              </a:rPr>
              <a:t>UT System </a:t>
            </a:r>
            <a:r>
              <a:rPr lang="en-US" sz="2800" dirty="0" smtClean="0">
                <a:solidFill>
                  <a:schemeClr val="tx1"/>
                </a:solidFill>
              </a:rPr>
              <a:t>	Administration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February </a:t>
            </a:r>
            <a:r>
              <a:rPr lang="en-US" sz="2800" b="1" dirty="0">
                <a:solidFill>
                  <a:schemeClr val="tx1"/>
                </a:solidFill>
              </a:rPr>
              <a:t>10, 2016</a:t>
            </a:r>
            <a:r>
              <a:rPr lang="en-US" sz="2800" dirty="0">
                <a:solidFill>
                  <a:schemeClr val="tx1"/>
                </a:solidFill>
              </a:rPr>
              <a:t>: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	BOR </a:t>
            </a:r>
            <a:r>
              <a:rPr lang="en-US" sz="2800" dirty="0">
                <a:solidFill>
                  <a:schemeClr val="tx1"/>
                </a:solidFill>
              </a:rPr>
              <a:t>meets and </a:t>
            </a:r>
            <a:r>
              <a:rPr lang="en-US" sz="2800" dirty="0" smtClean="0">
                <a:solidFill>
                  <a:schemeClr val="tx1"/>
                </a:solidFill>
              </a:rPr>
              <a:t>reviews campus </a:t>
            </a:r>
            <a:r>
              <a:rPr lang="en-US" sz="2800" dirty="0">
                <a:solidFill>
                  <a:schemeClr val="tx1"/>
                </a:solidFill>
              </a:rPr>
              <a:t>plans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56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914400"/>
            <a:ext cx="6858000" cy="5674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pPr lvl="0"/>
            <a:endParaRPr lang="en-US" sz="2800" b="1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 license holder may carry a concealed handgun on the campus in approved locations.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UTA may not adopt any rule, regulation, or other provision prohibiting license holders from carrying a handgun on the </a:t>
            </a:r>
            <a:r>
              <a:rPr lang="en-US" sz="2800" dirty="0" smtClean="0">
                <a:solidFill>
                  <a:schemeClr val="tx1"/>
                </a:solidFill>
              </a:rPr>
              <a:t>campus (i.e. no “blanket ban”)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endParaRPr lang="en-US" sz="2800" b="1" u="sng" dirty="0" smtClean="0">
              <a:solidFill>
                <a:schemeClr val="tx1"/>
              </a:solidFill>
            </a:endParaRPr>
          </a:p>
          <a:p>
            <a:pPr lvl="0"/>
            <a:endParaRPr lang="en-US" sz="2800" b="1" u="sng" dirty="0">
              <a:solidFill>
                <a:schemeClr val="tx1"/>
              </a:solidFill>
            </a:endParaRPr>
          </a:p>
          <a:p>
            <a:pPr lvl="0"/>
            <a:endParaRPr lang="en-US" b="1" u="sng" dirty="0" smtClean="0">
              <a:solidFill>
                <a:schemeClr val="tx1"/>
              </a:solidFill>
            </a:endParaRPr>
          </a:p>
          <a:p>
            <a:pPr lvl="0"/>
            <a:endParaRPr lang="en-US" b="1" u="sng" dirty="0">
              <a:solidFill>
                <a:schemeClr val="tx1"/>
              </a:solidFill>
            </a:endParaRPr>
          </a:p>
          <a:p>
            <a:pPr lvl="0"/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64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762000"/>
            <a:ext cx="7315200" cy="530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Schedule 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February </a:t>
            </a:r>
            <a:r>
              <a:rPr lang="en-US" sz="2800" b="1" dirty="0">
                <a:solidFill>
                  <a:schemeClr val="tx1"/>
                </a:solidFill>
              </a:rPr>
              <a:t>15, 2016</a:t>
            </a:r>
            <a:r>
              <a:rPr lang="en-US" sz="2800" dirty="0">
                <a:solidFill>
                  <a:schemeClr val="tx1"/>
                </a:solidFill>
              </a:rPr>
              <a:t>: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	Campuses </a:t>
            </a:r>
            <a:r>
              <a:rPr lang="en-US" sz="2800" dirty="0">
                <a:solidFill>
                  <a:schemeClr val="tx1"/>
                </a:solidFill>
              </a:rPr>
              <a:t>begin </a:t>
            </a:r>
            <a:r>
              <a:rPr lang="en-US" sz="2800" dirty="0" smtClean="0">
                <a:solidFill>
                  <a:schemeClr val="tx1"/>
                </a:solidFill>
              </a:rPr>
              <a:t>implementing plans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July </a:t>
            </a:r>
            <a:r>
              <a:rPr lang="en-US" sz="2800" b="1" dirty="0">
                <a:solidFill>
                  <a:schemeClr val="tx1"/>
                </a:solidFill>
              </a:rPr>
              <a:t>1, 2016</a:t>
            </a:r>
            <a:r>
              <a:rPr lang="en-US" sz="2800" dirty="0">
                <a:solidFill>
                  <a:schemeClr val="tx1"/>
                </a:solidFill>
              </a:rPr>
              <a:t>: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	All </a:t>
            </a:r>
            <a:r>
              <a:rPr lang="en-US" sz="2800" dirty="0">
                <a:solidFill>
                  <a:schemeClr val="tx1"/>
                </a:solidFill>
              </a:rPr>
              <a:t>new physical plant facilities </a:t>
            </a:r>
            <a:r>
              <a:rPr lang="en-US" sz="2800" dirty="0" smtClean="0">
                <a:solidFill>
                  <a:schemeClr val="tx1"/>
                </a:solidFill>
              </a:rPr>
              <a:t>such as 	storage lockers</a:t>
            </a:r>
            <a:r>
              <a:rPr lang="en-US" sz="2800" dirty="0">
                <a:solidFill>
                  <a:schemeClr val="tx1"/>
                </a:solidFill>
              </a:rPr>
              <a:t>, signage, etc. are </a:t>
            </a:r>
            <a:r>
              <a:rPr lang="en-US" sz="2800" dirty="0" smtClean="0">
                <a:solidFill>
                  <a:schemeClr val="tx1"/>
                </a:solidFill>
              </a:rPr>
              <a:t>	in 	place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August 1, 2016</a:t>
            </a:r>
            <a:r>
              <a:rPr lang="en-US" sz="2800" dirty="0">
                <a:solidFill>
                  <a:schemeClr val="tx1"/>
                </a:solidFill>
              </a:rPr>
              <a:t>:  </a:t>
            </a:r>
            <a:r>
              <a:rPr lang="en-US" sz="2800" dirty="0" smtClean="0">
                <a:solidFill>
                  <a:schemeClr val="tx1"/>
                </a:solidFill>
              </a:rPr>
              <a:t>Law </a:t>
            </a:r>
            <a:r>
              <a:rPr lang="en-US" sz="2800" dirty="0">
                <a:solidFill>
                  <a:schemeClr val="tx1"/>
                </a:solidFill>
              </a:rPr>
              <a:t>takes </a:t>
            </a:r>
            <a:r>
              <a:rPr lang="en-US" sz="2800" dirty="0" smtClean="0">
                <a:solidFill>
                  <a:schemeClr val="tx1"/>
                </a:solidFill>
              </a:rPr>
              <a:t>effect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62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873125"/>
            <a:ext cx="8229600" cy="29892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Questions?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Thank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5772" y="838200"/>
            <a:ext cx="6781800" cy="3241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pPr lvl="0"/>
            <a:endParaRPr lang="en-US" sz="2800" b="1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UTA may establish rules, regulations, or other provisions concerning </a:t>
            </a:r>
            <a:r>
              <a:rPr lang="en-US" sz="2800" dirty="0" smtClean="0">
                <a:solidFill>
                  <a:schemeClr val="tx1"/>
                </a:solidFill>
              </a:rPr>
              <a:t>restricting handguns in certain facilities, as well as how the </a:t>
            </a:r>
            <a:r>
              <a:rPr lang="en-US" sz="2800" dirty="0">
                <a:solidFill>
                  <a:schemeClr val="tx1"/>
                </a:solidFill>
              </a:rPr>
              <a:t>storage of </a:t>
            </a:r>
            <a:r>
              <a:rPr lang="en-US" sz="2800" dirty="0" smtClean="0">
                <a:solidFill>
                  <a:schemeClr val="tx1"/>
                </a:solidFill>
              </a:rPr>
              <a:t>handguns will be managed.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1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806487"/>
            <a:ext cx="6934200" cy="3555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Bill</a:t>
            </a:r>
          </a:p>
          <a:p>
            <a:pPr lvl="0"/>
            <a:endParaRPr lang="en-US" sz="2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After </a:t>
            </a:r>
            <a:r>
              <a:rPr lang="en-US" sz="2800" dirty="0">
                <a:solidFill>
                  <a:schemeClr val="tx1"/>
                </a:solidFill>
              </a:rPr>
              <a:t>consulting with students, faculty and staff, the President </a:t>
            </a:r>
            <a:r>
              <a:rPr lang="en-US" sz="2800" dirty="0" smtClean="0">
                <a:solidFill>
                  <a:schemeClr val="tx1"/>
                </a:solidFill>
              </a:rPr>
              <a:t>will </a:t>
            </a:r>
            <a:r>
              <a:rPr lang="en-US" sz="2800" dirty="0">
                <a:solidFill>
                  <a:schemeClr val="tx1"/>
                </a:solidFill>
              </a:rPr>
              <a:t>establish reasonable rules, regulations, or other provisions regarding the carrying of concealed handguns by license </a:t>
            </a:r>
            <a:r>
              <a:rPr lang="en-US" sz="2800" dirty="0" smtClean="0">
                <a:solidFill>
                  <a:schemeClr val="tx1"/>
                </a:solidFill>
              </a:rPr>
              <a:t>holders on the campus.  </a:t>
            </a:r>
            <a:endParaRPr lang="en-US" sz="28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1012" y="914400"/>
            <a:ext cx="6781800" cy="4099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endParaRPr lang="en-US" sz="2800" b="1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President may not establish provisions that generally prohibit or have the effect of generally prohibiting license holders from carrying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endParaRPr lang="en-US" sz="2800" b="1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President may amend the provisions as necessary for campus safety.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4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914400"/>
            <a:ext cx="6858000" cy="404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endParaRPr lang="en-US" sz="2800" b="1" u="sng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provisions are effective as determined by the President unless subsequently amended by the BOR.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/>
            <a:endParaRPr lang="en-US" sz="2800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UTA </a:t>
            </a:r>
            <a:r>
              <a:rPr lang="en-US" sz="2800" dirty="0">
                <a:solidFill>
                  <a:schemeClr val="tx1"/>
                </a:solidFill>
              </a:rPr>
              <a:t>must give effective notice with respect to any portion of the campus which license holders may not carry.</a:t>
            </a:r>
          </a:p>
          <a:p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29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762000"/>
            <a:ext cx="6781800" cy="4042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</a:t>
            </a:r>
            <a:r>
              <a:rPr lang="en-US" sz="2800" b="1" u="sng" dirty="0" smtClean="0">
                <a:solidFill>
                  <a:schemeClr val="tx1"/>
                </a:solidFill>
              </a:rPr>
              <a:t>Bill</a:t>
            </a:r>
          </a:p>
          <a:p>
            <a:endParaRPr lang="en-US" sz="2800" b="1" u="sng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Once UTA adopts </a:t>
            </a:r>
            <a:r>
              <a:rPr lang="en-US" sz="2800" dirty="0" smtClean="0">
                <a:solidFill>
                  <a:schemeClr val="tx1"/>
                </a:solidFill>
              </a:rPr>
              <a:t>certain provisions, the </a:t>
            </a:r>
            <a:r>
              <a:rPr lang="en-US" sz="2800" dirty="0">
                <a:solidFill>
                  <a:schemeClr val="tx1"/>
                </a:solidFill>
              </a:rPr>
              <a:t>BOR shall review the </a:t>
            </a:r>
            <a:r>
              <a:rPr lang="en-US" sz="2800" dirty="0" smtClean="0">
                <a:solidFill>
                  <a:schemeClr val="tx1"/>
                </a:solidFill>
              </a:rPr>
              <a:t>provisions within a 90-day period.</a:t>
            </a:r>
            <a:endParaRPr lang="en-US" sz="28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 BOR may amend the provisions, provided the BOR passes the amended provisions with a 2/3 vote.</a:t>
            </a:r>
          </a:p>
          <a:p>
            <a:endParaRPr lang="en-US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4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7388" y="1295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E0D8B0"/>
              </a:buClr>
              <a:buSz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 sz="2800" b="1" dirty="0">
              <a:solidFill>
                <a:srgbClr val="10253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914400"/>
            <a:ext cx="6705600" cy="2897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Information on the Bill</a:t>
            </a:r>
          </a:p>
          <a:p>
            <a:pPr lvl="0"/>
            <a:endParaRPr lang="en-US" sz="2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UTA </a:t>
            </a:r>
            <a:r>
              <a:rPr lang="en-US" sz="2800" dirty="0">
                <a:solidFill>
                  <a:schemeClr val="tx1"/>
                </a:solidFill>
              </a:rPr>
              <a:t>will then widely distribute the rules, regulations and other provisions to students, faculty and staff, including publishing prominently on its website.</a:t>
            </a:r>
          </a:p>
          <a:p>
            <a:pPr lvl="0"/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TA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696</Words>
  <Application>Microsoft Office PowerPoint</Application>
  <PresentationFormat>On-screen Show (4:3)</PresentationFormat>
  <Paragraphs>242</Paragraphs>
  <Slides>31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 Unicode MS</vt:lpstr>
      <vt:lpstr>Arial</vt:lpstr>
      <vt:lpstr>StarSymbol</vt:lpstr>
      <vt:lpstr>Times New Roman</vt:lpstr>
      <vt:lpstr>UTA presentation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  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Hall, John D</dc:creator>
  <cp:lastModifiedBy>Woodson, La Tonya Roshae</cp:lastModifiedBy>
  <cp:revision>194</cp:revision>
  <cp:lastPrinted>2016-04-29T13:34:25Z</cp:lastPrinted>
  <dcterms:modified xsi:type="dcterms:W3CDTF">2016-04-29T19:33:58Z</dcterms:modified>
</cp:coreProperties>
</file>