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9" r:id="rId2"/>
    <p:sldId id="260" r:id="rId3"/>
    <p:sldId id="261" r:id="rId4"/>
    <p:sldId id="262" r:id="rId5"/>
    <p:sldId id="264" r:id="rId6"/>
    <p:sldId id="266" r:id="rId7"/>
    <p:sldId id="267" r:id="rId8"/>
    <p:sldId id="269" r:id="rId9"/>
    <p:sldId id="270" r:id="rId10"/>
    <p:sldId id="271" r:id="rId11"/>
    <p:sldId id="272" r:id="rId12"/>
    <p:sldId id="273" r:id="rId13"/>
    <p:sldId id="274" r:id="rId14"/>
    <p:sldId id="27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409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EDBFEC-4037-1041-B4BD-88F34E5BD4D2}" v="57" dt="2021-08-11T19:21:19.9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717"/>
  </p:normalViewPr>
  <p:slideViewPr>
    <p:cSldViewPr snapToGrid="0" snapToObjects="1">
      <p:cViewPr varScale="1">
        <p:scale>
          <a:sx n="178" d="100"/>
          <a:sy n="178" d="100"/>
        </p:scale>
        <p:origin x="2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06CB34-9F5B-2040-B9F1-31C10C2F540C}" type="datetimeFigureOut">
              <a:rPr lang="en-US" smtClean="0"/>
              <a:t>8/18/21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4AEED0-D677-5B45-AA8C-C0F66646B396}" type="slidenum">
              <a:rPr lang="en-US" smtClean="0"/>
              <a:t>‹#›</a:t>
            </a:fld>
            <a:endParaRPr lang="en-US"/>
          </a:p>
        </p:txBody>
      </p:sp>
    </p:spTree>
    <p:extLst>
      <p:ext uri="{BB962C8B-B14F-4D97-AF65-F5344CB8AC3E}">
        <p14:creationId xmlns:p14="http://schemas.microsoft.com/office/powerpoint/2010/main" val="16585513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48556">
              <a:defRPr/>
            </a:pPr>
            <a:fld id="{61F8A3F9-7312-4924-AAA3-0E5AD179A9DC}" type="slidenum">
              <a:rPr lang="en-US">
                <a:solidFill>
                  <a:prstClr val="black"/>
                </a:solidFill>
                <a:latin typeface="Calibri"/>
              </a:rPr>
              <a:pPr defTabSz="448556">
                <a:defRPr/>
              </a:pPr>
              <a:t>1</a:t>
            </a:fld>
            <a:endParaRPr lang="en-US">
              <a:solidFill>
                <a:prstClr val="black"/>
              </a:solidFill>
              <a:latin typeface="Calibri"/>
            </a:endParaRPr>
          </a:p>
        </p:txBody>
      </p:sp>
    </p:spTree>
    <p:extLst>
      <p:ext uri="{BB962C8B-B14F-4D97-AF65-F5344CB8AC3E}">
        <p14:creationId xmlns:p14="http://schemas.microsoft.com/office/powerpoint/2010/main" val="1356131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Syllabus template; FAN; REP and FDL/third year research reapportionment;</a:t>
            </a:r>
          </a:p>
          <a:p>
            <a:r>
              <a:rPr lang="en-US"/>
              <a:t>Resource fair-</a:t>
            </a:r>
            <a:r>
              <a:rPr lang="en-US" baseline="0"/>
              <a:t> order regalia; invisible parking permit; OIT for net ID issues</a:t>
            </a:r>
            <a:endParaRPr lang="en-US"/>
          </a:p>
          <a:p>
            <a:endParaRPr lang="en-US"/>
          </a:p>
        </p:txBody>
      </p:sp>
      <p:sp>
        <p:nvSpPr>
          <p:cNvPr id="4" name="Slide Number Placeholder 3"/>
          <p:cNvSpPr>
            <a:spLocks noGrp="1"/>
          </p:cNvSpPr>
          <p:nvPr>
            <p:ph type="sldNum" sz="quarter" idx="10"/>
          </p:nvPr>
        </p:nvSpPr>
        <p:spPr/>
        <p:txBody>
          <a:bodyPr/>
          <a:lstStyle/>
          <a:p>
            <a:fld id="{384AEED0-D677-5B45-AA8C-C0F66646B396}" type="slidenum">
              <a:rPr lang="en-US" smtClean="0"/>
              <a:t>13</a:t>
            </a:fld>
            <a:endParaRPr lang="en-US"/>
          </a:p>
        </p:txBody>
      </p:sp>
    </p:spTree>
    <p:extLst>
      <p:ext uri="{BB962C8B-B14F-4D97-AF65-F5344CB8AC3E}">
        <p14:creationId xmlns:p14="http://schemas.microsoft.com/office/powerpoint/2010/main" val="3680993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Syllabus template; FAN; REP and FDL/third year research reapportionment;</a:t>
            </a:r>
          </a:p>
          <a:p>
            <a:r>
              <a:rPr lang="en-US"/>
              <a:t>Resource fair-</a:t>
            </a:r>
            <a:r>
              <a:rPr lang="en-US" baseline="0"/>
              <a:t> order regalia; invisible parking permit; OIT for net ID issues</a:t>
            </a:r>
            <a:endParaRPr lang="en-US"/>
          </a:p>
          <a:p>
            <a:endParaRPr lang="en-US"/>
          </a:p>
        </p:txBody>
      </p:sp>
      <p:sp>
        <p:nvSpPr>
          <p:cNvPr id="4" name="Slide Number Placeholder 3"/>
          <p:cNvSpPr>
            <a:spLocks noGrp="1"/>
          </p:cNvSpPr>
          <p:nvPr>
            <p:ph type="sldNum" sz="quarter" idx="10"/>
          </p:nvPr>
        </p:nvSpPr>
        <p:spPr/>
        <p:txBody>
          <a:bodyPr/>
          <a:lstStyle/>
          <a:p>
            <a:fld id="{384AEED0-D677-5B45-AA8C-C0F66646B396}" type="slidenum">
              <a:rPr lang="en-US" smtClean="0"/>
              <a:t>14</a:t>
            </a:fld>
            <a:endParaRPr lang="en-US"/>
          </a:p>
        </p:txBody>
      </p:sp>
    </p:spTree>
    <p:extLst>
      <p:ext uri="{BB962C8B-B14F-4D97-AF65-F5344CB8AC3E}">
        <p14:creationId xmlns:p14="http://schemas.microsoft.com/office/powerpoint/2010/main" val="2001621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Canvas helps our students stay abreast of their grades and thus requires for instructors teaching undergrads to think through assignments that require a 4 week grade– a short syllabus quiz or assignment that provides an indicator of their engagement. Important</a:t>
            </a:r>
            <a:r>
              <a:rPr lang="en-US" baseline="0"/>
              <a:t> to submit grades on time as repercussions for our students can be serious- dropping due to prerequisite, impact on financial aid.</a:t>
            </a:r>
          </a:p>
          <a:p>
            <a:r>
              <a:rPr lang="en-US" baseline="0"/>
              <a:t>F grades require a date of last attendance in Canvas: </a:t>
            </a:r>
          </a:p>
          <a:p>
            <a:r>
              <a:rPr lang="en-US" sz="1200" b="0" i="0" kern="1200">
                <a:solidFill>
                  <a:schemeClr val="tx1"/>
                </a:solidFill>
                <a:effectLst/>
                <a:latin typeface="+mn-lt"/>
                <a:ea typeface="+mn-ea"/>
                <a:cs typeface="+mn-cs"/>
              </a:rPr>
              <a:t>Option 1 - In attendance/performed poorly</a:t>
            </a:r>
            <a:br>
              <a:rPr lang="en-US"/>
            </a:br>
            <a:r>
              <a:rPr lang="en-US" sz="1200" b="0" i="0" kern="1200">
                <a:solidFill>
                  <a:schemeClr val="tx1"/>
                </a:solidFill>
                <a:effectLst/>
                <a:latin typeface="+mn-lt"/>
                <a:ea typeface="+mn-ea"/>
                <a:cs typeface="+mn-cs"/>
              </a:rPr>
              <a:t>Option 2 - Stopped attending as of ___</a:t>
            </a:r>
            <a:r>
              <a:rPr lang="en-US" sz="1200" b="0" i="1" kern="1200">
                <a:solidFill>
                  <a:schemeClr val="tx1"/>
                </a:solidFill>
                <a:effectLst/>
                <a:latin typeface="+mn-lt"/>
                <a:ea typeface="+mn-ea"/>
                <a:cs typeface="+mn-cs"/>
              </a:rPr>
              <a:t>(“date last attended” will be required)</a:t>
            </a:r>
            <a:br>
              <a:rPr lang="en-US"/>
            </a:br>
            <a:r>
              <a:rPr lang="en-US" sz="1200" b="0" i="0" kern="1200">
                <a:solidFill>
                  <a:schemeClr val="tx1"/>
                </a:solidFill>
                <a:effectLst/>
                <a:latin typeface="+mn-lt"/>
                <a:ea typeface="+mn-ea"/>
                <a:cs typeface="+mn-cs"/>
              </a:rPr>
              <a:t>Option 3 - Never attended or participated</a:t>
            </a:r>
            <a:endParaRPr lang="en-US" baseline="0"/>
          </a:p>
        </p:txBody>
      </p:sp>
      <p:sp>
        <p:nvSpPr>
          <p:cNvPr id="4" name="Slide Number Placeholder 3"/>
          <p:cNvSpPr>
            <a:spLocks noGrp="1"/>
          </p:cNvSpPr>
          <p:nvPr>
            <p:ph type="sldNum" sz="quarter" idx="10"/>
          </p:nvPr>
        </p:nvSpPr>
        <p:spPr/>
        <p:txBody>
          <a:bodyPr/>
          <a:lstStyle/>
          <a:p>
            <a:fld id="{62CF3587-D52D-4BAC-A322-9730120E28A2}" type="slidenum">
              <a:rPr lang="en-US" smtClean="0"/>
              <a:pPr/>
              <a:t>2</a:t>
            </a:fld>
            <a:endParaRPr lang="en-US"/>
          </a:p>
        </p:txBody>
      </p:sp>
    </p:spTree>
    <p:extLst>
      <p:ext uri="{BB962C8B-B14F-4D97-AF65-F5344CB8AC3E}">
        <p14:creationId xmlns:p14="http://schemas.microsoft.com/office/powerpoint/2010/main" val="2946412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Important</a:t>
            </a:r>
            <a:r>
              <a:rPr lang="en-US" baseline="0"/>
              <a:t> to check that the end date of your course is correct in </a:t>
            </a:r>
            <a:r>
              <a:rPr lang="en-US" baseline="0" err="1"/>
              <a:t>MyMav</a:t>
            </a:r>
            <a:endParaRPr lang="en-US" baseline="0"/>
          </a:p>
          <a:p>
            <a:r>
              <a:rPr lang="en-US" baseline="0"/>
              <a:t>If more than one instructor, make sure administrative assistant informs Arnita Williams in IER</a:t>
            </a:r>
            <a:endParaRPr lang="en-US"/>
          </a:p>
        </p:txBody>
      </p:sp>
      <p:sp>
        <p:nvSpPr>
          <p:cNvPr id="4" name="Slide Number Placeholder 3"/>
          <p:cNvSpPr>
            <a:spLocks noGrp="1"/>
          </p:cNvSpPr>
          <p:nvPr>
            <p:ph type="sldNum" sz="quarter" idx="10"/>
          </p:nvPr>
        </p:nvSpPr>
        <p:spPr/>
        <p:txBody>
          <a:bodyPr/>
          <a:lstStyle/>
          <a:p>
            <a:fld id="{384AEED0-D677-5B45-AA8C-C0F66646B396}" type="slidenum">
              <a:rPr lang="en-US" smtClean="0"/>
              <a:t>4</a:t>
            </a:fld>
            <a:endParaRPr lang="en-US"/>
          </a:p>
        </p:txBody>
      </p:sp>
    </p:spTree>
    <p:extLst>
      <p:ext uri="{BB962C8B-B14F-4D97-AF65-F5344CB8AC3E}">
        <p14:creationId xmlns:p14="http://schemas.microsoft.com/office/powerpoint/2010/main" val="464594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4AEED0-D677-5B45-AA8C-C0F66646B396}" type="slidenum">
              <a:rPr lang="en-US" smtClean="0"/>
              <a:t>5</a:t>
            </a:fld>
            <a:endParaRPr lang="en-US"/>
          </a:p>
        </p:txBody>
      </p:sp>
    </p:spTree>
    <p:extLst>
      <p:ext uri="{BB962C8B-B14F-4D97-AF65-F5344CB8AC3E}">
        <p14:creationId xmlns:p14="http://schemas.microsoft.com/office/powerpoint/2010/main" val="1366047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Toni</a:t>
            </a:r>
          </a:p>
        </p:txBody>
      </p:sp>
      <p:sp>
        <p:nvSpPr>
          <p:cNvPr id="4" name="Slide Number Placeholder 3"/>
          <p:cNvSpPr>
            <a:spLocks noGrp="1"/>
          </p:cNvSpPr>
          <p:nvPr>
            <p:ph type="sldNum" sz="quarter" idx="10"/>
          </p:nvPr>
        </p:nvSpPr>
        <p:spPr/>
        <p:txBody>
          <a:bodyPr/>
          <a:lstStyle/>
          <a:p>
            <a:fld id="{384AEED0-D677-5B45-AA8C-C0F66646B396}" type="slidenum">
              <a:rPr lang="en-US" smtClean="0"/>
              <a:t>6</a:t>
            </a:fld>
            <a:endParaRPr lang="en-US"/>
          </a:p>
        </p:txBody>
      </p:sp>
    </p:spTree>
    <p:extLst>
      <p:ext uri="{BB962C8B-B14F-4D97-AF65-F5344CB8AC3E}">
        <p14:creationId xmlns:p14="http://schemas.microsoft.com/office/powerpoint/2010/main" val="1352968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A Responsible Employee is a university employee who has the duty to report incidents of sexual misconduct to the Title IX Coordinator or other appropriate designee, or an employee whom an individual could reasonably believe has this duty. Responsible employees include all administrators, faculty, supervisory staff, resident life directors and advisors, and graduate teaching assistants</a:t>
            </a:r>
          </a:p>
          <a:p>
            <a:endParaRPr lang="en-US"/>
          </a:p>
        </p:txBody>
      </p:sp>
      <p:sp>
        <p:nvSpPr>
          <p:cNvPr id="4" name="Slide Number Placeholder 3"/>
          <p:cNvSpPr>
            <a:spLocks noGrp="1"/>
          </p:cNvSpPr>
          <p:nvPr>
            <p:ph type="sldNum" sz="quarter" idx="10"/>
          </p:nvPr>
        </p:nvSpPr>
        <p:spPr/>
        <p:txBody>
          <a:bodyPr/>
          <a:lstStyle/>
          <a:p>
            <a:fld id="{384AEED0-D677-5B45-AA8C-C0F66646B396}" type="slidenum">
              <a:rPr lang="en-US" smtClean="0"/>
              <a:t>9</a:t>
            </a:fld>
            <a:endParaRPr lang="en-US"/>
          </a:p>
        </p:txBody>
      </p:sp>
    </p:spTree>
    <p:extLst>
      <p:ext uri="{BB962C8B-B14F-4D97-AF65-F5344CB8AC3E}">
        <p14:creationId xmlns:p14="http://schemas.microsoft.com/office/powerpoint/2010/main" val="321692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a:t>Global enrollment includes </a:t>
            </a:r>
            <a:r>
              <a:rPr lang="en-US" sz="1200" b="0" i="0" kern="1200">
                <a:solidFill>
                  <a:schemeClr val="tx1"/>
                </a:solidFill>
                <a:effectLst/>
                <a:latin typeface="+mn-lt"/>
                <a:ea typeface="+mn-ea"/>
                <a:cs typeface="+mn-cs"/>
              </a:rPr>
              <a:t>In-state; Out-of-state, all AP/Non-AP students for Fall 2018.</a:t>
            </a:r>
            <a:endParaRPr lang="en-US"/>
          </a:p>
          <a:p>
            <a:endParaRPr lang="en-US"/>
          </a:p>
        </p:txBody>
      </p:sp>
      <p:sp>
        <p:nvSpPr>
          <p:cNvPr id="4" name="Slide Number Placeholder 3"/>
          <p:cNvSpPr>
            <a:spLocks noGrp="1"/>
          </p:cNvSpPr>
          <p:nvPr>
            <p:ph type="sldNum" sz="quarter" idx="10"/>
          </p:nvPr>
        </p:nvSpPr>
        <p:spPr/>
        <p:txBody>
          <a:bodyPr/>
          <a:lstStyle/>
          <a:p>
            <a:fld id="{384AEED0-D677-5B45-AA8C-C0F66646B396}" type="slidenum">
              <a:rPr lang="en-US" smtClean="0"/>
              <a:t>10</a:t>
            </a:fld>
            <a:endParaRPr lang="en-US"/>
          </a:p>
        </p:txBody>
      </p:sp>
    </p:spTree>
    <p:extLst>
      <p:ext uri="{BB962C8B-B14F-4D97-AF65-F5344CB8AC3E}">
        <p14:creationId xmlns:p14="http://schemas.microsoft.com/office/powerpoint/2010/main" val="3693517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The HSI designation is important as it opens the door to funding</a:t>
            </a:r>
            <a:r>
              <a:rPr lang="en-US" baseline="0"/>
              <a:t> set-asides by federal agencies including USDA, Department of </a:t>
            </a:r>
            <a:endParaRPr lang="en-US"/>
          </a:p>
          <a:p>
            <a:endParaRPr lang="en-US"/>
          </a:p>
        </p:txBody>
      </p:sp>
      <p:sp>
        <p:nvSpPr>
          <p:cNvPr id="4" name="Slide Number Placeholder 3"/>
          <p:cNvSpPr>
            <a:spLocks noGrp="1"/>
          </p:cNvSpPr>
          <p:nvPr>
            <p:ph type="sldNum" sz="quarter" idx="10"/>
          </p:nvPr>
        </p:nvSpPr>
        <p:spPr/>
        <p:txBody>
          <a:bodyPr/>
          <a:lstStyle/>
          <a:p>
            <a:fld id="{384AEED0-D677-5B45-AA8C-C0F66646B396}" type="slidenum">
              <a:rPr lang="en-US" smtClean="0"/>
              <a:t>11</a:t>
            </a:fld>
            <a:endParaRPr lang="en-US"/>
          </a:p>
        </p:txBody>
      </p:sp>
    </p:spTree>
    <p:extLst>
      <p:ext uri="{BB962C8B-B14F-4D97-AF65-F5344CB8AC3E}">
        <p14:creationId xmlns:p14="http://schemas.microsoft.com/office/powerpoint/2010/main" val="4225347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Global headcount meaning the actual headcount of all students enrolled for credit at UT Arlington.  </a:t>
            </a:r>
          </a:p>
        </p:txBody>
      </p:sp>
      <p:sp>
        <p:nvSpPr>
          <p:cNvPr id="4" name="Slide Number Placeholder 3"/>
          <p:cNvSpPr>
            <a:spLocks noGrp="1"/>
          </p:cNvSpPr>
          <p:nvPr>
            <p:ph type="sldNum" sz="quarter" idx="10"/>
          </p:nvPr>
        </p:nvSpPr>
        <p:spPr/>
        <p:txBody>
          <a:bodyPr/>
          <a:lstStyle/>
          <a:p>
            <a:fld id="{384AEED0-D677-5B45-AA8C-C0F66646B396}" type="slidenum">
              <a:rPr lang="en-US" smtClean="0"/>
              <a:t>12</a:t>
            </a:fld>
            <a:endParaRPr lang="en-US"/>
          </a:p>
        </p:txBody>
      </p:sp>
    </p:spTree>
    <p:extLst>
      <p:ext uri="{BB962C8B-B14F-4D97-AF65-F5344CB8AC3E}">
        <p14:creationId xmlns:p14="http://schemas.microsoft.com/office/powerpoint/2010/main" val="3460591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7B2434-C4E5-CF43-97CF-917D10955D4E}" type="datetimeFigureOut">
              <a:rPr lang="en-US" smtClean="0"/>
              <a:t>8/18/21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1043507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7B2434-C4E5-CF43-97CF-917D10955D4E}" type="datetimeFigureOut">
              <a:rPr lang="en-US" smtClean="0"/>
              <a:t>8/18/21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547966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7B2434-C4E5-CF43-97CF-917D10955D4E}" type="datetimeFigureOut">
              <a:rPr lang="en-US" smtClean="0"/>
              <a:t>8/18/21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1438717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2322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bg>
      <p:bgPr>
        <a:blipFill dpi="0" rotWithShape="1">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0389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7B2434-C4E5-CF43-97CF-917D10955D4E}" type="datetimeFigureOut">
              <a:rPr lang="en-US" smtClean="0"/>
              <a:t>8/18/21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4019327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7B2434-C4E5-CF43-97CF-917D10955D4E}" type="datetimeFigureOut">
              <a:rPr lang="en-US" smtClean="0"/>
              <a:t>8/18/21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147711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7B2434-C4E5-CF43-97CF-917D10955D4E}" type="datetimeFigureOut">
              <a:rPr lang="en-US" smtClean="0"/>
              <a:t>8/18/21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91486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7B2434-C4E5-CF43-97CF-917D10955D4E}" type="datetimeFigureOut">
              <a:rPr lang="en-US" smtClean="0"/>
              <a:t>8/18/21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234297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7B2434-C4E5-CF43-97CF-917D10955D4E}" type="datetimeFigureOut">
              <a:rPr lang="en-US" smtClean="0"/>
              <a:t>8/18/21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3024915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B2434-C4E5-CF43-97CF-917D10955D4E}" type="datetimeFigureOut">
              <a:rPr lang="en-US" smtClean="0"/>
              <a:t>8/18/21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2087122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7B2434-C4E5-CF43-97CF-917D10955D4E}" type="datetimeFigureOut">
              <a:rPr lang="en-US" smtClean="0"/>
              <a:t>8/18/21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3894979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7B2434-C4E5-CF43-97CF-917D10955D4E}" type="datetimeFigureOut">
              <a:rPr lang="en-US" smtClean="0"/>
              <a:t>8/18/21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270191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B2434-C4E5-CF43-97CF-917D10955D4E}" type="datetimeFigureOut">
              <a:rPr lang="en-US" smtClean="0"/>
              <a:t>8/18/21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76A33-DF68-6F47-8DDC-CE5D593935F3}" type="slidenum">
              <a:rPr lang="en-US" smtClean="0"/>
              <a:t>‹#›</a:t>
            </a:fld>
            <a:endParaRPr lang="en-US"/>
          </a:p>
        </p:txBody>
      </p:sp>
    </p:spTree>
    <p:extLst>
      <p:ext uri="{BB962C8B-B14F-4D97-AF65-F5344CB8AC3E}">
        <p14:creationId xmlns:p14="http://schemas.microsoft.com/office/powerpoint/2010/main" val="2452089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uta.edu/provost"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hyperlink" Target="https://www.uta.edu/hop" TargetMode="External"/><Relationship Id="rId5" Type="http://schemas.openxmlformats.org/officeDocument/2006/relationships/hyperlink" Target="https://elearn.uta.edu/" TargetMode="External"/><Relationship Id="rId4" Type="http://schemas.openxmlformats.org/officeDocument/2006/relationships/hyperlink" Target="http://www.uta.edu/facultyaffair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11.sv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mailto:sarcenter@uta.edu"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uta.edu/iota/resukts"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hyperlink" Target="https://www.uta.edu/ier/" TargetMode="External"/><Relationship Id="rId4" Type="http://schemas.openxmlformats.org/officeDocument/2006/relationships/hyperlink" Target="http://www.smartevals.uta.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resources.uta.edu/provost/"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uta.edu/administration/provost/units/faculty-affairs/professional-advancement/peer-observation/certified-peer-observers-by-college"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hyperlink" Target="https://www.uta.edu/administration/provost/units/faculty-affairs/professional-advancement/peer-observa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mailto:bit@uta.edu"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uta.edu/titleix"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9782" y="1545702"/>
            <a:ext cx="8382924" cy="2585323"/>
          </a:xfrm>
          <a:prstGeom prst="rect">
            <a:avLst/>
          </a:prstGeom>
          <a:noFill/>
        </p:spPr>
        <p:txBody>
          <a:bodyPr wrap="square" rtlCol="0">
            <a:spAutoFit/>
          </a:bodyPr>
          <a:lstStyle/>
          <a:p>
            <a:pPr algn="ctr"/>
            <a:r>
              <a:rPr lang="en-US" sz="5400" b="1"/>
              <a:t>Top Ten Things You Need to Know:</a:t>
            </a:r>
          </a:p>
          <a:p>
            <a:pPr algn="ctr"/>
            <a:r>
              <a:rPr lang="en-US" sz="5400"/>
              <a:t>Academic Year 2021-2022</a:t>
            </a:r>
            <a:endParaRPr lang="en-US" sz="5400" b="1"/>
          </a:p>
        </p:txBody>
      </p:sp>
      <p:cxnSp>
        <p:nvCxnSpPr>
          <p:cNvPr id="5" name="Straight Connector 4"/>
          <p:cNvCxnSpPr/>
          <p:nvPr/>
        </p:nvCxnSpPr>
        <p:spPr>
          <a:xfrm flipV="1">
            <a:off x="471568" y="5594387"/>
            <a:ext cx="8139465" cy="1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569782" y="5833923"/>
            <a:ext cx="7133366" cy="461665"/>
          </a:xfrm>
          <a:prstGeom prst="rect">
            <a:avLst/>
          </a:prstGeom>
          <a:noFill/>
        </p:spPr>
        <p:txBody>
          <a:bodyPr wrap="square" rtlCol="0">
            <a:spAutoFit/>
          </a:bodyPr>
          <a:lstStyle/>
          <a:p>
            <a:r>
              <a:rPr lang="en-US" sz="2400" b="1"/>
              <a:t>New Faculty Orientation </a:t>
            </a:r>
          </a:p>
        </p:txBody>
      </p:sp>
    </p:spTree>
    <p:extLst>
      <p:ext uri="{BB962C8B-B14F-4D97-AF65-F5344CB8AC3E}">
        <p14:creationId xmlns:p14="http://schemas.microsoft.com/office/powerpoint/2010/main" val="161663780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199" y="1600202"/>
            <a:ext cx="5779295" cy="4357686"/>
          </a:xfrm>
        </p:spPr>
        <p:txBody>
          <a:bodyPr>
            <a:normAutofit fontScale="70000" lnSpcReduction="20000"/>
          </a:bodyPr>
          <a:lstStyle/>
          <a:p>
            <a:pPr marL="339725" lvl="1" indent="0">
              <a:spcBef>
                <a:spcPts val="0"/>
              </a:spcBef>
              <a:spcAft>
                <a:spcPts val="1800"/>
              </a:spcAft>
              <a:buNone/>
              <a:tabLst>
                <a:tab pos="4005263" algn="l"/>
                <a:tab pos="4281488" algn="l"/>
              </a:tabLst>
            </a:pPr>
            <a:r>
              <a:rPr lang="en-US" sz="2000" b="1" dirty="0"/>
              <a:t>UTA Global enrollment :</a:t>
            </a:r>
          </a:p>
          <a:p>
            <a:pPr marL="339725" lvl="1" indent="0">
              <a:spcBef>
                <a:spcPts val="0"/>
              </a:spcBef>
              <a:spcAft>
                <a:spcPts val="1800"/>
              </a:spcAft>
              <a:buNone/>
              <a:tabLst>
                <a:tab pos="4005263" algn="l"/>
                <a:tab pos="4281488" algn="l"/>
              </a:tabLst>
            </a:pPr>
            <a:r>
              <a:rPr lang="en-US" dirty="0"/>
              <a:t>48,635  students including</a:t>
            </a:r>
          </a:p>
          <a:p>
            <a:pPr marL="339725" lvl="1" indent="0">
              <a:spcBef>
                <a:spcPts val="0"/>
              </a:spcBef>
              <a:spcAft>
                <a:spcPts val="1800"/>
              </a:spcAft>
              <a:buNone/>
              <a:tabLst>
                <a:tab pos="4005263" algn="l"/>
                <a:tab pos="4281488" algn="l"/>
              </a:tabLst>
            </a:pPr>
            <a:r>
              <a:rPr lang="en-US" dirty="0"/>
              <a:t>34,820 Undergrads</a:t>
            </a:r>
          </a:p>
          <a:p>
            <a:pPr marL="339725" lvl="1" indent="0">
              <a:spcBef>
                <a:spcPts val="0"/>
              </a:spcBef>
              <a:spcAft>
                <a:spcPts val="1800"/>
              </a:spcAft>
              <a:buNone/>
              <a:tabLst>
                <a:tab pos="4005263" algn="l"/>
                <a:tab pos="4281488" algn="l"/>
              </a:tabLst>
            </a:pPr>
            <a:r>
              <a:rPr lang="en-US" dirty="0"/>
              <a:t>13,815 Graduate</a:t>
            </a:r>
          </a:p>
          <a:p>
            <a:pPr marL="339725" lvl="1" indent="0">
              <a:spcBef>
                <a:spcPts val="0"/>
              </a:spcBef>
              <a:spcAft>
                <a:spcPts val="1800"/>
              </a:spcAft>
              <a:buNone/>
              <a:tabLst>
                <a:tab pos="4005263" algn="l"/>
                <a:tab pos="4281488" algn="l"/>
              </a:tabLst>
            </a:pPr>
            <a:r>
              <a:rPr lang="en-US" dirty="0"/>
              <a:t>54% of students are enrolled in at least one online course</a:t>
            </a:r>
          </a:p>
          <a:p>
            <a:pPr>
              <a:spcBef>
                <a:spcPts val="0"/>
              </a:spcBef>
              <a:spcAft>
                <a:spcPts val="1800"/>
              </a:spcAft>
              <a:tabLst>
                <a:tab pos="4005263" algn="l"/>
                <a:tab pos="4281488" algn="l"/>
              </a:tabLst>
            </a:pPr>
            <a:r>
              <a:rPr lang="en-US" sz="2400" dirty="0"/>
              <a:t>Generally, 63% of students are enrolled in at least one online course</a:t>
            </a:r>
          </a:p>
          <a:p>
            <a:pPr>
              <a:spcBef>
                <a:spcPts val="0"/>
              </a:spcBef>
              <a:spcAft>
                <a:spcPts val="1800"/>
              </a:spcAft>
              <a:tabLst>
                <a:tab pos="4005263" algn="l"/>
                <a:tab pos="4281488" algn="l"/>
              </a:tabLst>
            </a:pPr>
            <a:r>
              <a:rPr lang="en-US" sz="2400" dirty="0"/>
              <a:t>UTA’s military-connected population is just </a:t>
            </a:r>
            <a:r>
              <a:rPr lang="en-US" sz="2400"/>
              <a:t>over 4,936 </a:t>
            </a:r>
            <a:r>
              <a:rPr lang="en-US" sz="2400" dirty="0"/>
              <a:t>(veterans and family)</a:t>
            </a:r>
          </a:p>
          <a:p>
            <a:r>
              <a:rPr lang="en-US" sz="2400" dirty="0"/>
              <a:t>65% of UTA’s more than 220,000 alumni live in North Texas</a:t>
            </a:r>
          </a:p>
          <a:p>
            <a:endParaRPr lang="en-US" sz="2400" dirty="0"/>
          </a:p>
          <a:p>
            <a:r>
              <a:rPr lang="en-US" sz="2400" dirty="0"/>
              <a:t>One of six to be named “Next-Generation University”</a:t>
            </a:r>
          </a:p>
        </p:txBody>
      </p:sp>
      <p:sp>
        <p:nvSpPr>
          <p:cNvPr id="4" name="TextBox 3"/>
          <p:cNvSpPr txBox="1"/>
          <p:nvPr/>
        </p:nvSpPr>
        <p:spPr>
          <a:xfrm>
            <a:off x="457200" y="739708"/>
            <a:ext cx="8208842" cy="584776"/>
          </a:xfrm>
          <a:prstGeom prst="rect">
            <a:avLst/>
          </a:prstGeom>
          <a:noFill/>
        </p:spPr>
        <p:txBody>
          <a:bodyPr wrap="square" rtlCol="0">
            <a:spAutoFit/>
          </a:bodyPr>
          <a:lstStyle/>
          <a:p>
            <a:pPr algn="ctr"/>
            <a:r>
              <a:rPr lang="en-US" sz="3200" b="1">
                <a:solidFill>
                  <a:srgbClr val="13409F"/>
                </a:solidFill>
              </a:rPr>
              <a:t>#9 Our Students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2175" y="1639187"/>
            <a:ext cx="1905000" cy="14287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12175" y="3327374"/>
            <a:ext cx="1905000" cy="1428750"/>
          </a:xfrm>
          <a:prstGeom prst="rect">
            <a:avLst/>
          </a:prstGeom>
        </p:spPr>
      </p:pic>
    </p:spTree>
    <p:extLst>
      <p:ext uri="{BB962C8B-B14F-4D97-AF65-F5344CB8AC3E}">
        <p14:creationId xmlns:p14="http://schemas.microsoft.com/office/powerpoint/2010/main" val="3005839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50032" y="1628775"/>
            <a:ext cx="3505064" cy="4679156"/>
          </a:xfrm>
        </p:spPr>
        <p:txBody>
          <a:bodyPr>
            <a:normAutofit/>
          </a:bodyPr>
          <a:lstStyle/>
          <a:p>
            <a:pPr marL="466725" lvl="1" indent="-228600">
              <a:spcBef>
                <a:spcPts val="0"/>
              </a:spcBef>
              <a:spcAft>
                <a:spcPts val="1200"/>
              </a:spcAft>
            </a:pPr>
            <a:r>
              <a:rPr lang="en-US" dirty="0"/>
              <a:t>Fifth-Most Diverse University  in the U.S.</a:t>
            </a:r>
          </a:p>
          <a:p>
            <a:pPr marL="466725" lvl="1" indent="-228600">
              <a:spcBef>
                <a:spcPts val="0"/>
              </a:spcBef>
              <a:spcAft>
                <a:spcPts val="1200"/>
              </a:spcAft>
            </a:pPr>
            <a:r>
              <a:rPr lang="en-US" dirty="0"/>
              <a:t>Hispanic-Serving Institution (HSI) and R1</a:t>
            </a:r>
          </a:p>
          <a:p>
            <a:pPr marL="466725" lvl="1" indent="-228600">
              <a:spcBef>
                <a:spcPts val="0"/>
              </a:spcBef>
              <a:spcAft>
                <a:spcPts val="1200"/>
              </a:spcAft>
            </a:pPr>
            <a:r>
              <a:rPr lang="en-US" dirty="0"/>
              <a:t>International students representing over 100 countries</a:t>
            </a:r>
          </a:p>
          <a:p>
            <a:pPr marL="466725" lvl="1" indent="-228600">
              <a:spcBef>
                <a:spcPts val="0"/>
              </a:spcBef>
              <a:spcAft>
                <a:spcPts val="1200"/>
              </a:spcAft>
            </a:pPr>
            <a:r>
              <a:rPr lang="en-US" dirty="0"/>
              <a:t>57% of students are 25+ years old (F20)</a:t>
            </a:r>
          </a:p>
          <a:p>
            <a:pPr marL="466725" lvl="2" indent="0">
              <a:spcBef>
                <a:spcPts val="0"/>
              </a:spcBef>
              <a:spcAft>
                <a:spcPts val="1200"/>
              </a:spcAft>
              <a:buNone/>
            </a:pPr>
            <a:endParaRPr lang="en-US" dirty="0"/>
          </a:p>
          <a:p>
            <a:pPr marL="466725" lvl="2" indent="0">
              <a:spcBef>
                <a:spcPts val="0"/>
              </a:spcBef>
              <a:spcAft>
                <a:spcPts val="1200"/>
              </a:spcAft>
              <a:buNone/>
            </a:pPr>
            <a:endParaRPr lang="en-US" dirty="0"/>
          </a:p>
          <a:p>
            <a:pPr marL="809625" lvl="2" indent="-342900">
              <a:spcBef>
                <a:spcPts val="0"/>
              </a:spcBef>
              <a:spcAft>
                <a:spcPts val="1200"/>
              </a:spcAft>
              <a:buFont typeface="Wingdings" panose="05000000000000000000" pitchFamily="2" charset="2"/>
              <a:buChar char="ü"/>
            </a:pPr>
            <a:endParaRPr lang="en-US" dirty="0"/>
          </a:p>
          <a:p>
            <a:endParaRPr lang="en-US" dirty="0"/>
          </a:p>
        </p:txBody>
      </p:sp>
      <p:sp>
        <p:nvSpPr>
          <p:cNvPr id="4" name="TextBox 3"/>
          <p:cNvSpPr txBox="1"/>
          <p:nvPr/>
        </p:nvSpPr>
        <p:spPr>
          <a:xfrm>
            <a:off x="426266" y="286588"/>
            <a:ext cx="8139067" cy="1569660"/>
          </a:xfrm>
          <a:prstGeom prst="rect">
            <a:avLst/>
          </a:prstGeom>
          <a:noFill/>
        </p:spPr>
        <p:txBody>
          <a:bodyPr wrap="square" rtlCol="0">
            <a:spAutoFit/>
          </a:bodyPr>
          <a:lstStyle/>
          <a:p>
            <a:pPr algn="ctr"/>
            <a:r>
              <a:rPr lang="en-US" sz="3200" b="1">
                <a:solidFill>
                  <a:srgbClr val="13409F"/>
                </a:solidFill>
              </a:rPr>
              <a:t>#10: The serve the student population of the 21</a:t>
            </a:r>
            <a:r>
              <a:rPr lang="en-US" sz="3200" b="1" baseline="30000">
                <a:solidFill>
                  <a:srgbClr val="13409F"/>
                </a:solidFill>
              </a:rPr>
              <a:t>st</a:t>
            </a:r>
            <a:r>
              <a:rPr lang="en-US" sz="3200" b="1">
                <a:solidFill>
                  <a:srgbClr val="13409F"/>
                </a:solidFill>
              </a:rPr>
              <a:t> century urban research university:</a:t>
            </a:r>
          </a:p>
          <a:p>
            <a:pPr algn="ctr"/>
            <a:endParaRPr lang="en-US" sz="3200" b="1">
              <a:solidFill>
                <a:srgbClr val="13409F"/>
              </a:solidFill>
            </a:endParaRPr>
          </a:p>
        </p:txBody>
      </p:sp>
      <p:pic>
        <p:nvPicPr>
          <p:cNvPr id="3" name="Picture 5" descr="Chart, pie chart&#10;&#10;Description automatically generated">
            <a:extLst>
              <a:ext uri="{FF2B5EF4-FFF2-40B4-BE49-F238E27FC236}">
                <a16:creationId xmlns:a16="http://schemas.microsoft.com/office/drawing/2014/main" id="{C2AE4636-1B13-4638-9D49-25303B251748}"/>
              </a:ext>
            </a:extLst>
          </p:cNvPr>
          <p:cNvPicPr>
            <a:picLocks noChangeAspect="1"/>
          </p:cNvPicPr>
          <p:nvPr/>
        </p:nvPicPr>
        <p:blipFill>
          <a:blip r:embed="rId3"/>
          <a:stretch>
            <a:fillRect/>
          </a:stretch>
        </p:blipFill>
        <p:spPr>
          <a:xfrm>
            <a:off x="4159322" y="1394039"/>
            <a:ext cx="4001784" cy="3902965"/>
          </a:xfrm>
          <a:prstGeom prst="rect">
            <a:avLst/>
          </a:prstGeom>
        </p:spPr>
      </p:pic>
      <p:pic>
        <p:nvPicPr>
          <p:cNvPr id="6" name="Picture 6" descr="Graphical user interface, text&#10;&#10;Description automatically generated">
            <a:extLst>
              <a:ext uri="{FF2B5EF4-FFF2-40B4-BE49-F238E27FC236}">
                <a16:creationId xmlns:a16="http://schemas.microsoft.com/office/drawing/2014/main" id="{F5B4CBE6-05C5-4C96-9023-5098B36CF78E}"/>
              </a:ext>
            </a:extLst>
          </p:cNvPr>
          <p:cNvPicPr>
            <a:picLocks noChangeAspect="1"/>
          </p:cNvPicPr>
          <p:nvPr/>
        </p:nvPicPr>
        <p:blipFill>
          <a:blip r:embed="rId4"/>
          <a:stretch>
            <a:fillRect/>
          </a:stretch>
        </p:blipFill>
        <p:spPr>
          <a:xfrm>
            <a:off x="3418727" y="5258600"/>
            <a:ext cx="5615682" cy="660228"/>
          </a:xfrm>
          <a:prstGeom prst="rect">
            <a:avLst/>
          </a:prstGeom>
        </p:spPr>
      </p:pic>
    </p:spTree>
    <p:extLst>
      <p:ext uri="{BB962C8B-B14F-4D97-AF65-F5344CB8AC3E}">
        <p14:creationId xmlns:p14="http://schemas.microsoft.com/office/powerpoint/2010/main" val="1688167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1"/>
            <a:ext cx="8340246" cy="4525963"/>
          </a:xfrm>
        </p:spPr>
        <p:txBody>
          <a:bodyPr/>
          <a:lstStyle/>
          <a:p>
            <a:pPr marL="568325" lvl="2" indent="-342900">
              <a:spcBef>
                <a:spcPts val="0"/>
              </a:spcBef>
              <a:spcAft>
                <a:spcPts val="1200"/>
              </a:spcAft>
            </a:pPr>
            <a:endParaRPr lang="en-US" sz="2400"/>
          </a:p>
          <a:p>
            <a:pPr marL="568325" lvl="2" indent="-342900">
              <a:spcBef>
                <a:spcPts val="0"/>
              </a:spcBef>
              <a:spcAft>
                <a:spcPts val="1200"/>
              </a:spcAft>
            </a:pPr>
            <a:endParaRPr lang="en-US" sz="2400"/>
          </a:p>
          <a:p>
            <a:endParaRPr lang="en-US"/>
          </a:p>
        </p:txBody>
      </p:sp>
      <p:sp>
        <p:nvSpPr>
          <p:cNvPr id="4" name="TextBox 3"/>
          <p:cNvSpPr txBox="1"/>
          <p:nvPr/>
        </p:nvSpPr>
        <p:spPr>
          <a:xfrm>
            <a:off x="457200" y="774478"/>
            <a:ext cx="8169873" cy="553998"/>
          </a:xfrm>
          <a:prstGeom prst="rect">
            <a:avLst/>
          </a:prstGeom>
          <a:noFill/>
        </p:spPr>
        <p:txBody>
          <a:bodyPr wrap="square" rtlCol="0">
            <a:spAutoFit/>
          </a:bodyPr>
          <a:lstStyle/>
          <a:p>
            <a:pPr algn="ctr"/>
            <a:r>
              <a:rPr lang="en-US" sz="3000"/>
              <a:t>We are UTA!</a:t>
            </a:r>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l="23825" t="-561" r="-8522" b="561"/>
          <a:stretch/>
        </p:blipFill>
        <p:spPr>
          <a:xfrm>
            <a:off x="1524515" y="1600201"/>
            <a:ext cx="6035241" cy="4009918"/>
          </a:xfrm>
          <a:prstGeom prst="rect">
            <a:avLst/>
          </a:prstGeom>
        </p:spPr>
      </p:pic>
    </p:spTree>
    <p:extLst>
      <p:ext uri="{BB962C8B-B14F-4D97-AF65-F5344CB8AC3E}">
        <p14:creationId xmlns:p14="http://schemas.microsoft.com/office/powerpoint/2010/main" val="2758673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1"/>
            <a:ext cx="8114962" cy="4525963"/>
          </a:xfrm>
        </p:spPr>
        <p:txBody>
          <a:bodyPr>
            <a:normAutofit/>
          </a:bodyPr>
          <a:lstStyle/>
          <a:p>
            <a:pPr>
              <a:spcBef>
                <a:spcPts val="0"/>
              </a:spcBef>
              <a:spcAft>
                <a:spcPts val="600"/>
              </a:spcAft>
              <a:buClr>
                <a:schemeClr val="accent2"/>
              </a:buClr>
              <a:buFont typeface="Wingdings" panose="05000000000000000000" pitchFamily="2" charset="2"/>
              <a:buChar char="§"/>
            </a:pPr>
            <a:r>
              <a:rPr lang="en-US" sz="2600"/>
              <a:t>Office of the Provost</a:t>
            </a:r>
          </a:p>
          <a:p>
            <a:pPr marL="800100" lvl="1" indent="-342900">
              <a:spcBef>
                <a:spcPts val="0"/>
              </a:spcBef>
              <a:spcAft>
                <a:spcPts val="600"/>
              </a:spcAft>
              <a:buFont typeface="Arial" panose="020B0604020202020204" pitchFamily="34" charset="0"/>
              <a:buChar char="•"/>
            </a:pPr>
            <a:r>
              <a:rPr lang="en-US" sz="2200">
                <a:solidFill>
                  <a:schemeClr val="accent6">
                    <a:lumMod val="50000"/>
                  </a:schemeClr>
                </a:solidFill>
                <a:hlinkClick r:id="rId3"/>
              </a:rPr>
              <a:t>http://www.uta.edu/provost</a:t>
            </a:r>
            <a:endParaRPr lang="en-US" sz="2200">
              <a:solidFill>
                <a:schemeClr val="accent6">
                  <a:lumMod val="50000"/>
                </a:schemeClr>
              </a:solidFill>
            </a:endParaRPr>
          </a:p>
          <a:p>
            <a:pPr>
              <a:spcBef>
                <a:spcPts val="0"/>
              </a:spcBef>
              <a:spcAft>
                <a:spcPts val="600"/>
              </a:spcAft>
              <a:buClr>
                <a:schemeClr val="accent2"/>
              </a:buClr>
              <a:buFont typeface="Wingdings" panose="05000000000000000000" pitchFamily="2" charset="2"/>
              <a:buChar char="§"/>
            </a:pPr>
            <a:r>
              <a:rPr lang="en-US" sz="2600"/>
              <a:t>Division of Faculty Affairs</a:t>
            </a:r>
          </a:p>
          <a:p>
            <a:pPr marL="800100" lvl="1" indent="-342900">
              <a:spcBef>
                <a:spcPts val="0"/>
              </a:spcBef>
              <a:spcAft>
                <a:spcPts val="600"/>
              </a:spcAft>
              <a:buFont typeface="Arial" panose="020B0604020202020204" pitchFamily="34" charset="0"/>
              <a:buChar char="•"/>
            </a:pPr>
            <a:r>
              <a:rPr lang="en-US" sz="2200">
                <a:hlinkClick r:id="rId4"/>
              </a:rPr>
              <a:t>http://www.uta.edu/facultyaffairs</a:t>
            </a:r>
            <a:endParaRPr lang="en-US" sz="2200"/>
          </a:p>
          <a:p>
            <a:pPr>
              <a:spcBef>
                <a:spcPts val="0"/>
              </a:spcBef>
              <a:spcAft>
                <a:spcPts val="600"/>
              </a:spcAft>
              <a:buClr>
                <a:schemeClr val="accent2"/>
              </a:buClr>
              <a:buFont typeface="Wingdings" panose="05000000000000000000" pitchFamily="2" charset="2"/>
              <a:buChar char="§"/>
            </a:pPr>
            <a:r>
              <a:rPr lang="en-US" sz="2600"/>
              <a:t>Blackboard</a:t>
            </a:r>
          </a:p>
          <a:p>
            <a:pPr marL="800100" lvl="1" indent="-342900">
              <a:spcBef>
                <a:spcPts val="0"/>
              </a:spcBef>
              <a:spcAft>
                <a:spcPts val="600"/>
              </a:spcAft>
              <a:buFont typeface="Arial" panose="020B0604020202020204" pitchFamily="34" charset="0"/>
              <a:buChar char="•"/>
            </a:pPr>
            <a:r>
              <a:rPr lang="en-US" sz="2200">
                <a:hlinkClick r:id="rId5"/>
              </a:rPr>
              <a:t>https://elearn.uta.edu</a:t>
            </a:r>
            <a:endParaRPr lang="en-US" sz="2200"/>
          </a:p>
          <a:p>
            <a:pPr>
              <a:spcBef>
                <a:spcPts val="0"/>
              </a:spcBef>
              <a:spcAft>
                <a:spcPts val="600"/>
              </a:spcAft>
              <a:buClr>
                <a:schemeClr val="accent2"/>
              </a:buClr>
              <a:buFont typeface="Wingdings" panose="05000000000000000000" pitchFamily="2" charset="2"/>
              <a:buChar char="§"/>
            </a:pPr>
            <a:r>
              <a:rPr lang="en-US" sz="2600" i="1"/>
              <a:t>Handbook of Operating Procedures </a:t>
            </a:r>
            <a:r>
              <a:rPr lang="en-US" sz="2600"/>
              <a:t>(HOP)</a:t>
            </a:r>
          </a:p>
          <a:p>
            <a:pPr marL="800100" lvl="1" indent="-342900">
              <a:spcBef>
                <a:spcPts val="0"/>
              </a:spcBef>
              <a:spcAft>
                <a:spcPts val="600"/>
              </a:spcAft>
              <a:buFont typeface="Arial" panose="020B0604020202020204" pitchFamily="34" charset="0"/>
              <a:buChar char="•"/>
            </a:pPr>
            <a:r>
              <a:rPr lang="en-US" sz="2200">
                <a:hlinkClick r:id="rId6"/>
              </a:rPr>
              <a:t>https://www.uta.edu/hop</a:t>
            </a:r>
            <a:r>
              <a:rPr lang="en-US" sz="2200"/>
              <a:t> </a:t>
            </a:r>
          </a:p>
          <a:p>
            <a:pPr marL="800100" lvl="1" indent="-342900">
              <a:spcBef>
                <a:spcPts val="0"/>
              </a:spcBef>
              <a:spcAft>
                <a:spcPts val="1200"/>
              </a:spcAft>
              <a:buFont typeface="Arial" panose="020B0604020202020204" pitchFamily="34" charset="0"/>
              <a:buChar char="•"/>
            </a:pPr>
            <a:endParaRPr lang="en-US"/>
          </a:p>
          <a:p>
            <a:endParaRPr lang="en-US"/>
          </a:p>
          <a:p>
            <a:endParaRPr lang="en-US"/>
          </a:p>
        </p:txBody>
      </p:sp>
      <p:sp>
        <p:nvSpPr>
          <p:cNvPr id="4" name="TextBox 3"/>
          <p:cNvSpPr txBox="1"/>
          <p:nvPr/>
        </p:nvSpPr>
        <p:spPr>
          <a:xfrm>
            <a:off x="620544" y="750376"/>
            <a:ext cx="7850599" cy="584776"/>
          </a:xfrm>
          <a:prstGeom prst="rect">
            <a:avLst/>
          </a:prstGeom>
          <a:noFill/>
        </p:spPr>
        <p:txBody>
          <a:bodyPr wrap="square" rtlCol="0">
            <a:spAutoFit/>
          </a:bodyPr>
          <a:lstStyle/>
          <a:p>
            <a:pPr algn="ctr"/>
            <a:r>
              <a:rPr lang="en-US" sz="3200" b="1"/>
              <a:t>Helpful Websites</a:t>
            </a:r>
            <a:endParaRPr lang="en-US" sz="3200"/>
          </a:p>
        </p:txBody>
      </p:sp>
    </p:spTree>
    <p:extLst>
      <p:ext uri="{BB962C8B-B14F-4D97-AF65-F5344CB8AC3E}">
        <p14:creationId xmlns:p14="http://schemas.microsoft.com/office/powerpoint/2010/main" val="3874467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1"/>
            <a:ext cx="8114962" cy="4525963"/>
          </a:xfrm>
        </p:spPr>
        <p:txBody>
          <a:bodyPr>
            <a:normAutofit/>
          </a:bodyPr>
          <a:lstStyle/>
          <a:p>
            <a:pPr marL="457200" lvl="1" indent="0">
              <a:spcBef>
                <a:spcPts val="0"/>
              </a:spcBef>
              <a:spcAft>
                <a:spcPts val="1200"/>
              </a:spcAft>
              <a:buNone/>
            </a:pPr>
            <a:endParaRPr lang="en-US"/>
          </a:p>
          <a:p>
            <a:endParaRPr lang="en-US"/>
          </a:p>
          <a:p>
            <a:endParaRPr lang="en-US"/>
          </a:p>
        </p:txBody>
      </p:sp>
      <p:sp>
        <p:nvSpPr>
          <p:cNvPr id="4" name="TextBox 3"/>
          <p:cNvSpPr txBox="1"/>
          <p:nvPr/>
        </p:nvSpPr>
        <p:spPr>
          <a:xfrm>
            <a:off x="180597" y="731836"/>
            <a:ext cx="7850599" cy="584776"/>
          </a:xfrm>
          <a:prstGeom prst="rect">
            <a:avLst/>
          </a:prstGeom>
          <a:noFill/>
        </p:spPr>
        <p:txBody>
          <a:bodyPr wrap="square" rtlCol="0">
            <a:spAutoFit/>
          </a:bodyPr>
          <a:lstStyle/>
          <a:p>
            <a:pPr algn="ctr"/>
            <a:r>
              <a:rPr lang="en-US" sz="3200" b="1"/>
              <a:t>#11 …..</a:t>
            </a:r>
            <a:endParaRPr lang="en-US" sz="3200"/>
          </a:p>
        </p:txBody>
      </p:sp>
      <p:pic>
        <p:nvPicPr>
          <p:cNvPr id="5" name="Graphic 4" descr="Questions with solid fill">
            <a:extLst>
              <a:ext uri="{FF2B5EF4-FFF2-40B4-BE49-F238E27FC236}">
                <a16:creationId xmlns:a16="http://schemas.microsoft.com/office/drawing/2014/main" id="{26A4D687-B7EF-1648-8A1F-A7BA20659CA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22884" y="1479884"/>
            <a:ext cx="3958390" cy="3958390"/>
          </a:xfrm>
          <a:prstGeom prst="rect">
            <a:avLst/>
          </a:prstGeom>
        </p:spPr>
      </p:pic>
    </p:spTree>
    <p:extLst>
      <p:ext uri="{BB962C8B-B14F-4D97-AF65-F5344CB8AC3E}">
        <p14:creationId xmlns:p14="http://schemas.microsoft.com/office/powerpoint/2010/main" val="1651898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34687" y="1032115"/>
            <a:ext cx="6086176" cy="4955203"/>
          </a:xfrm>
          <a:prstGeom prst="rect">
            <a:avLst/>
          </a:prstGeom>
        </p:spPr>
        <p:txBody>
          <a:bodyPr wrap="square">
            <a:spAutoFit/>
          </a:bodyPr>
          <a:lstStyle/>
          <a:p>
            <a:pPr marL="349250" indent="-349250">
              <a:buClr>
                <a:schemeClr val="accent2"/>
              </a:buClr>
              <a:buFont typeface="Wingdings" panose="05000000000000000000" pitchFamily="2" charset="2"/>
              <a:buChar char="§"/>
            </a:pPr>
            <a:r>
              <a:rPr lang="en-US" sz="2800"/>
              <a:t>Required for long semesters </a:t>
            </a:r>
          </a:p>
          <a:p>
            <a:pPr>
              <a:buClr>
                <a:schemeClr val="accent2"/>
              </a:buClr>
            </a:pPr>
            <a:r>
              <a:rPr lang="en-US" sz="2800" b="0"/>
              <a:t>	</a:t>
            </a:r>
            <a:r>
              <a:rPr lang="en-US" sz="2000" b="0"/>
              <a:t>(fall / spring)</a:t>
            </a:r>
          </a:p>
          <a:p>
            <a:pPr marL="349250" indent="-349250">
              <a:buClr>
                <a:schemeClr val="accent2"/>
              </a:buClr>
              <a:buFont typeface="Wingdings" panose="05000000000000000000" pitchFamily="2" charset="2"/>
              <a:buChar char="§"/>
            </a:pPr>
            <a:r>
              <a:rPr lang="en-US" sz="2800"/>
              <a:t>Week Three and Four</a:t>
            </a:r>
          </a:p>
          <a:p>
            <a:pPr marL="579438" lvl="1" indent="-230188"/>
            <a:r>
              <a:rPr lang="en-US" sz="2000"/>
              <a:t>First-year students, athletes, undeclared</a:t>
            </a:r>
          </a:p>
          <a:p>
            <a:pPr marL="349250" indent="-349250">
              <a:buClr>
                <a:schemeClr val="accent2"/>
              </a:buClr>
              <a:buFont typeface="Wingdings" panose="05000000000000000000" pitchFamily="2" charset="2"/>
              <a:buChar char="§"/>
            </a:pPr>
            <a:r>
              <a:rPr lang="en-US" sz="2800"/>
              <a:t>Week Eight</a:t>
            </a:r>
          </a:p>
          <a:p>
            <a:pPr marL="579438" lvl="1" indent="-230188"/>
            <a:r>
              <a:rPr lang="en-US" sz="2000"/>
              <a:t>First-year</a:t>
            </a:r>
          </a:p>
          <a:p>
            <a:pPr marL="579438" lvl="1" indent="-230188"/>
            <a:r>
              <a:rPr lang="en-US" sz="2000"/>
              <a:t>Undeclared</a:t>
            </a:r>
          </a:p>
          <a:p>
            <a:pPr marL="579438" lvl="1" indent="-230188"/>
            <a:r>
              <a:rPr lang="en-US" sz="2000"/>
              <a:t>Athletes</a:t>
            </a:r>
          </a:p>
          <a:p>
            <a:pPr marL="579438" lvl="1" indent="-230188"/>
            <a:r>
              <a:rPr lang="en-US" sz="2000"/>
              <a:t>Academically at-risk</a:t>
            </a:r>
          </a:p>
          <a:p>
            <a:pPr marL="579438" lvl="1" indent="-230188"/>
            <a:endParaRPr lang="en-US" sz="2000"/>
          </a:p>
          <a:p>
            <a:pPr marL="336550" lvl="1" indent="-336550"/>
            <a:r>
              <a:rPr lang="en-US" sz="2800"/>
              <a:t>Be prepared to submit grades on time</a:t>
            </a:r>
          </a:p>
          <a:p>
            <a:pPr marL="336550" lvl="1" indent="-336550"/>
            <a:r>
              <a:rPr lang="en-US" sz="2800"/>
              <a:t>Design early progress assignments-syllabus quiz?</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0284" y="1445257"/>
            <a:ext cx="2468880" cy="2468880"/>
          </a:xfrm>
          <a:prstGeom prst="rect">
            <a:avLst/>
          </a:prstGeom>
        </p:spPr>
      </p:pic>
      <p:sp>
        <p:nvSpPr>
          <p:cNvPr id="2" name="TextBox 1"/>
          <p:cNvSpPr txBox="1"/>
          <p:nvPr/>
        </p:nvSpPr>
        <p:spPr>
          <a:xfrm>
            <a:off x="235429" y="447339"/>
            <a:ext cx="8336733" cy="584776"/>
          </a:xfrm>
          <a:prstGeom prst="rect">
            <a:avLst/>
          </a:prstGeom>
          <a:noFill/>
        </p:spPr>
        <p:txBody>
          <a:bodyPr wrap="square" rtlCol="0">
            <a:spAutoFit/>
          </a:bodyPr>
          <a:lstStyle/>
          <a:p>
            <a:r>
              <a:rPr lang="en-US" sz="3200" b="1">
                <a:solidFill>
                  <a:srgbClr val="13409F"/>
                </a:solidFill>
              </a:rPr>
              <a:t>#1: Progress Reports, Grades in Canvas</a:t>
            </a:r>
          </a:p>
        </p:txBody>
      </p:sp>
    </p:spTree>
    <p:extLst>
      <p:ext uri="{BB962C8B-B14F-4D97-AF65-F5344CB8AC3E}">
        <p14:creationId xmlns:p14="http://schemas.microsoft.com/office/powerpoint/2010/main" val="100867971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04694" y="1353805"/>
            <a:ext cx="8282106" cy="4772359"/>
          </a:xfrm>
        </p:spPr>
        <p:txBody>
          <a:bodyPr>
            <a:normAutofit/>
          </a:bodyPr>
          <a:lstStyle/>
          <a:p>
            <a:pPr marL="349250" indent="-349250">
              <a:buClr>
                <a:schemeClr val="accent2"/>
              </a:buClr>
              <a:buFont typeface="Wingdings" panose="05000000000000000000" pitchFamily="2" charset="2"/>
              <a:buChar char="§"/>
            </a:pPr>
            <a:r>
              <a:rPr lang="en-US"/>
              <a:t>Academic Accommodations</a:t>
            </a:r>
          </a:p>
          <a:p>
            <a:pPr marL="687388" lvl="1" indent="-338138"/>
            <a:r>
              <a:rPr lang="en-US"/>
              <a:t>Legislatively mandated</a:t>
            </a:r>
          </a:p>
          <a:p>
            <a:pPr marL="687388" lvl="1" indent="-338138"/>
            <a:r>
              <a:rPr lang="en-US"/>
              <a:t>Students seeking accommodations </a:t>
            </a:r>
            <a:r>
              <a:rPr lang="en-US" b="1"/>
              <a:t>must</a:t>
            </a:r>
            <a:r>
              <a:rPr lang="en-US"/>
              <a:t> register</a:t>
            </a:r>
          </a:p>
          <a:p>
            <a:pPr marL="1025525" lvl="2" indent="-342900">
              <a:buClr>
                <a:srgbClr val="FF0000"/>
              </a:buClr>
              <a:buSzPct val="125000"/>
              <a:buFontTx/>
              <a:buChar char="×"/>
            </a:pPr>
            <a:r>
              <a:rPr lang="en-US"/>
              <a:t>No “informal accommodation”</a:t>
            </a:r>
          </a:p>
          <a:p>
            <a:pPr marL="1025525" lvl="2" indent="-342900">
              <a:buClr>
                <a:srgbClr val="FF0000"/>
              </a:buClr>
              <a:buSzPct val="125000"/>
              <a:buFontTx/>
              <a:buChar char="×"/>
            </a:pPr>
            <a:endParaRPr lang="en-US" sz="1000"/>
          </a:p>
          <a:p>
            <a:pPr marL="349250" indent="-336550">
              <a:buClr>
                <a:schemeClr val="accent2"/>
              </a:buClr>
              <a:buFont typeface="Wingdings" panose="05000000000000000000" pitchFamily="2" charset="2"/>
              <a:buChar char="§"/>
            </a:pPr>
            <a:r>
              <a:rPr lang="en-US"/>
              <a:t>Student Access &amp; Resource Center</a:t>
            </a:r>
          </a:p>
          <a:p>
            <a:pPr marL="685800" lvl="1" indent="-349250"/>
            <a:r>
              <a:rPr lang="en-US" b="1" cap="all">
                <a:hlinkClick r:id="rId2" tooltip="email us"/>
              </a:rPr>
              <a:t> SARCENTER@UTA.EDU </a:t>
            </a:r>
            <a:endParaRPr lang="en-US" b="1" cap="all"/>
          </a:p>
          <a:p>
            <a:pPr marL="685800" lvl="1" indent="-349250"/>
            <a:r>
              <a:rPr lang="en-US"/>
              <a:t>Textbooks must have accessibility option (e-Book, or in Bookstore library for accessible books)</a:t>
            </a:r>
          </a:p>
          <a:p>
            <a:pPr marL="685800" lvl="1" indent="-349250"/>
            <a:r>
              <a:rPr lang="en-US"/>
              <a:t>Videos can be transcribed with Canvas Studio or Teams to provide close captioning.</a:t>
            </a:r>
          </a:p>
          <a:p>
            <a:endParaRPr lang="en-US"/>
          </a:p>
        </p:txBody>
      </p:sp>
      <p:sp>
        <p:nvSpPr>
          <p:cNvPr id="4" name="TextBox 3"/>
          <p:cNvSpPr txBox="1"/>
          <p:nvPr/>
        </p:nvSpPr>
        <p:spPr>
          <a:xfrm>
            <a:off x="293055" y="516400"/>
            <a:ext cx="8393745" cy="584776"/>
          </a:xfrm>
          <a:prstGeom prst="rect">
            <a:avLst/>
          </a:prstGeom>
          <a:noFill/>
        </p:spPr>
        <p:txBody>
          <a:bodyPr wrap="square" rtlCol="0">
            <a:spAutoFit/>
          </a:bodyPr>
          <a:lstStyle/>
          <a:p>
            <a:pPr algn="ctr"/>
            <a:r>
              <a:rPr lang="en-US" sz="3200" b="1">
                <a:solidFill>
                  <a:srgbClr val="13409F"/>
                </a:solidFill>
              </a:rPr>
              <a:t>#2: Students with Disabilities</a:t>
            </a:r>
            <a:endParaRPr lang="en-US" sz="3200">
              <a:solidFill>
                <a:srgbClr val="13409F"/>
              </a:solidFill>
            </a:endParaRPr>
          </a:p>
        </p:txBody>
      </p:sp>
    </p:spTree>
    <p:extLst>
      <p:ext uri="{BB962C8B-B14F-4D97-AF65-F5344CB8AC3E}">
        <p14:creationId xmlns:p14="http://schemas.microsoft.com/office/powerpoint/2010/main" val="15938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92113"/>
            <a:ext cx="8229600" cy="1143000"/>
          </a:xfrm>
        </p:spPr>
        <p:txBody>
          <a:bodyPr>
            <a:normAutofit fontScale="90000"/>
          </a:bodyPr>
          <a:lstStyle/>
          <a:p>
            <a:r>
              <a:rPr lang="en-US" b="1">
                <a:solidFill>
                  <a:srgbClr val="13409F"/>
                </a:solidFill>
              </a:rPr>
              <a:t>#3: Student Feedback Surveys</a:t>
            </a:r>
            <a:br>
              <a:rPr lang="en-US">
                <a:solidFill>
                  <a:srgbClr val="13409F"/>
                </a:solidFill>
              </a:rPr>
            </a:br>
            <a:endParaRPr lang="en-US">
              <a:solidFill>
                <a:srgbClr val="13409F"/>
              </a:solidFill>
            </a:endParaRPr>
          </a:p>
        </p:txBody>
      </p:sp>
      <p:sp>
        <p:nvSpPr>
          <p:cNvPr id="3" name="Content Placeholder 2"/>
          <p:cNvSpPr>
            <a:spLocks noGrp="1"/>
          </p:cNvSpPr>
          <p:nvPr>
            <p:ph sz="half" idx="2"/>
          </p:nvPr>
        </p:nvSpPr>
        <p:spPr>
          <a:xfrm>
            <a:off x="492919" y="1187051"/>
            <a:ext cx="8008938" cy="5278836"/>
          </a:xfrm>
        </p:spPr>
        <p:txBody>
          <a:bodyPr>
            <a:normAutofit fontScale="92500" lnSpcReduction="10000"/>
          </a:bodyPr>
          <a:lstStyle/>
          <a:p>
            <a:pPr marL="0" indent="0">
              <a:spcBef>
                <a:spcPts val="0"/>
              </a:spcBef>
              <a:spcAft>
                <a:spcPts val="600"/>
              </a:spcAft>
              <a:buClr>
                <a:schemeClr val="accent2"/>
              </a:buClr>
              <a:buNone/>
            </a:pPr>
            <a:r>
              <a:rPr lang="en-US"/>
              <a:t>Faculty Guidelines</a:t>
            </a:r>
          </a:p>
          <a:p>
            <a:pPr marL="625475" indent="-276225">
              <a:spcBef>
                <a:spcPts val="0"/>
              </a:spcBef>
              <a:spcAft>
                <a:spcPts val="600"/>
              </a:spcAft>
              <a:buClr>
                <a:schemeClr val="accent2"/>
              </a:buClr>
              <a:buFont typeface="Wingdings" panose="05000000000000000000" pitchFamily="2" charset="2"/>
              <a:buChar char="§"/>
            </a:pPr>
            <a:r>
              <a:rPr lang="en-US" sz="2400"/>
              <a:t>Discuss the importance </a:t>
            </a:r>
          </a:p>
          <a:p>
            <a:pPr marL="349250" indent="0">
              <a:spcBef>
                <a:spcPts val="0"/>
              </a:spcBef>
              <a:spcAft>
                <a:spcPts val="600"/>
              </a:spcAft>
              <a:buClr>
                <a:schemeClr val="accent2"/>
              </a:buClr>
              <a:buNone/>
            </a:pPr>
            <a:r>
              <a:rPr lang="en-US"/>
              <a:t>o</a:t>
            </a:r>
            <a:r>
              <a:rPr lang="en-US" sz="2400"/>
              <a:t>f</a:t>
            </a:r>
            <a:r>
              <a:rPr lang="en-US"/>
              <a:t> </a:t>
            </a:r>
            <a:r>
              <a:rPr lang="en-US" sz="2400"/>
              <a:t>survey with students</a:t>
            </a:r>
          </a:p>
          <a:p>
            <a:pPr marL="914400" lvl="1" indent="-228600">
              <a:spcBef>
                <a:spcPts val="0"/>
              </a:spcBef>
              <a:spcAft>
                <a:spcPts val="600"/>
              </a:spcAft>
            </a:pPr>
            <a:r>
              <a:rPr lang="en-US" sz="2000"/>
              <a:t>Class, e-mail, Canvas</a:t>
            </a:r>
          </a:p>
          <a:p>
            <a:pPr marL="625475" indent="-276225">
              <a:spcBef>
                <a:spcPts val="0"/>
              </a:spcBef>
              <a:spcAft>
                <a:spcPts val="600"/>
              </a:spcAft>
              <a:buClr>
                <a:schemeClr val="accent2"/>
              </a:buClr>
              <a:buFont typeface="Wingdings" panose="05000000000000000000" pitchFamily="2" charset="2"/>
              <a:buChar char="§"/>
            </a:pPr>
            <a:r>
              <a:rPr lang="en-US" sz="2400"/>
              <a:t>Provide time during class to complete the survey</a:t>
            </a:r>
          </a:p>
          <a:p>
            <a:pPr marL="625475" indent="-276225">
              <a:spcBef>
                <a:spcPts val="0"/>
              </a:spcBef>
              <a:spcAft>
                <a:spcPts val="600"/>
              </a:spcAft>
              <a:buClr>
                <a:schemeClr val="accent2"/>
              </a:buClr>
              <a:buFont typeface="Wingdings" panose="05000000000000000000" pitchFamily="2" charset="2"/>
              <a:buChar char="§"/>
            </a:pPr>
            <a:r>
              <a:rPr lang="en-US" sz="2400"/>
              <a:t>Administered online last two week of classes (</a:t>
            </a:r>
            <a:r>
              <a:rPr lang="en-US" sz="2400" i="1"/>
              <a:t>before</a:t>
            </a:r>
            <a:r>
              <a:rPr lang="en-US" sz="2400"/>
              <a:t> final exam period)</a:t>
            </a:r>
          </a:p>
          <a:p>
            <a:pPr marL="577850" indent="-228600">
              <a:spcBef>
                <a:spcPts val="0"/>
              </a:spcBef>
              <a:spcAft>
                <a:spcPts val="600"/>
              </a:spcAft>
              <a:buClr>
                <a:schemeClr val="accent2"/>
              </a:buClr>
              <a:buFont typeface="Wingdings" panose="05000000000000000000" pitchFamily="2" charset="2"/>
              <a:buChar char="§"/>
            </a:pPr>
            <a:r>
              <a:rPr lang="en-US" sz="2400"/>
              <a:t>Results in a dashboard with real time data</a:t>
            </a:r>
          </a:p>
          <a:p>
            <a:pPr marL="577850" indent="-228600">
              <a:spcBef>
                <a:spcPts val="0"/>
              </a:spcBef>
              <a:spcAft>
                <a:spcPts val="600"/>
              </a:spcAft>
              <a:buClr>
                <a:schemeClr val="accent2"/>
              </a:buClr>
              <a:buFont typeface="Wingdings" panose="05000000000000000000" pitchFamily="2" charset="2"/>
              <a:buChar char="§"/>
            </a:pPr>
            <a:r>
              <a:rPr lang="en-US"/>
              <a:t>Upload reports every semester into DM faculty profile</a:t>
            </a:r>
            <a:endParaRPr lang="en-US" sz="2400">
              <a:hlinkClick r:id="rId3"/>
            </a:endParaRPr>
          </a:p>
          <a:p>
            <a:pPr marL="0" indent="0">
              <a:spcBef>
                <a:spcPts val="0"/>
              </a:spcBef>
              <a:spcAft>
                <a:spcPts val="600"/>
              </a:spcAft>
              <a:buClr>
                <a:schemeClr val="accent2"/>
              </a:buClr>
              <a:buNone/>
            </a:pPr>
            <a:endParaRPr lang="en-US" sz="900">
              <a:hlinkClick r:id="rId4"/>
            </a:endParaRPr>
          </a:p>
          <a:p>
            <a:pPr marL="0" indent="0">
              <a:spcBef>
                <a:spcPts val="0"/>
              </a:spcBef>
              <a:spcAft>
                <a:spcPts val="600"/>
              </a:spcAft>
              <a:buClr>
                <a:schemeClr val="accent2"/>
              </a:buClr>
              <a:buNone/>
            </a:pPr>
            <a:r>
              <a:rPr lang="en-US" sz="2400">
                <a:hlinkClick r:id="rId4"/>
              </a:rPr>
              <a:t>www.utarlington.smartevals.edu</a:t>
            </a:r>
            <a:r>
              <a:rPr lang="en-US" sz="2400"/>
              <a:t> </a:t>
            </a:r>
          </a:p>
          <a:p>
            <a:pPr marL="0" indent="0">
              <a:spcBef>
                <a:spcPts val="0"/>
              </a:spcBef>
              <a:spcAft>
                <a:spcPts val="600"/>
              </a:spcAft>
              <a:buClr>
                <a:schemeClr val="accent2"/>
              </a:buClr>
              <a:buNone/>
            </a:pPr>
            <a:r>
              <a:rPr lang="en-US" sz="2400"/>
              <a:t>or </a:t>
            </a:r>
          </a:p>
          <a:p>
            <a:pPr marL="0" indent="0">
              <a:spcBef>
                <a:spcPts val="0"/>
              </a:spcBef>
              <a:spcAft>
                <a:spcPts val="600"/>
              </a:spcAft>
              <a:buClr>
                <a:schemeClr val="accent2"/>
              </a:buClr>
              <a:buNone/>
            </a:pPr>
            <a:r>
              <a:rPr lang="en-US" sz="2400"/>
              <a:t>Institutional Effectiveness &amp; </a:t>
            </a:r>
            <a:r>
              <a:rPr lang="en-US"/>
              <a:t>Reporting</a:t>
            </a:r>
          </a:p>
          <a:p>
            <a:pPr marL="0" indent="0">
              <a:spcBef>
                <a:spcPts val="0"/>
              </a:spcBef>
              <a:spcAft>
                <a:spcPts val="600"/>
              </a:spcAft>
              <a:buClr>
                <a:schemeClr val="accent2"/>
              </a:buClr>
              <a:buNone/>
            </a:pPr>
            <a:r>
              <a:rPr lang="en-US"/>
              <a:t> </a:t>
            </a:r>
            <a:r>
              <a:rPr lang="en-US">
                <a:hlinkClick r:id="rId5"/>
              </a:rPr>
              <a:t>https://www.uta.edu/ier/</a:t>
            </a:r>
            <a:endParaRPr lang="en-US"/>
          </a:p>
          <a:p>
            <a:pPr marL="0" indent="0">
              <a:spcBef>
                <a:spcPts val="0"/>
              </a:spcBef>
              <a:spcAft>
                <a:spcPts val="600"/>
              </a:spcAft>
              <a:buClr>
                <a:schemeClr val="accent2"/>
              </a:buClr>
              <a:buNone/>
            </a:pPr>
            <a:endParaRPr lang="en-US" sz="2400"/>
          </a:p>
        </p:txBody>
      </p:sp>
      <p:pic>
        <p:nvPicPr>
          <p:cNvPr id="8" name="Content Placeholder 7"/>
          <p:cNvPicPr>
            <a:picLocks noGrp="1" noChangeAspect="1"/>
          </p:cNvPicPr>
          <p:nvPr>
            <p:ph sz="quarter" idx="4"/>
          </p:nvPr>
        </p:nvPicPr>
        <p:blipFill>
          <a:blip r:embed="rId6">
            <a:extLst>
              <a:ext uri="{28A0092B-C50C-407E-A947-70E740481C1C}">
                <a14:useLocalDpi xmlns:a14="http://schemas.microsoft.com/office/drawing/2010/main" val="0"/>
              </a:ext>
            </a:extLst>
          </a:blip>
          <a:stretch>
            <a:fillRect/>
          </a:stretch>
        </p:blipFill>
        <p:spPr>
          <a:xfrm>
            <a:off x="4775200" y="963613"/>
            <a:ext cx="3855641" cy="1678337"/>
          </a:xfrm>
        </p:spPr>
      </p:pic>
    </p:spTree>
    <p:extLst>
      <p:ext uri="{BB962C8B-B14F-4D97-AF65-F5344CB8AC3E}">
        <p14:creationId xmlns:p14="http://schemas.microsoft.com/office/powerpoint/2010/main" val="3346818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293054" y="1376893"/>
            <a:ext cx="8372987" cy="4525963"/>
          </a:xfrm>
        </p:spPr>
        <p:txBody>
          <a:bodyPr>
            <a:normAutofit/>
          </a:bodyPr>
          <a:lstStyle/>
          <a:p>
            <a:pPr marL="349250" indent="-349250">
              <a:spcBef>
                <a:spcPts val="0"/>
              </a:spcBef>
              <a:spcAft>
                <a:spcPts val="600"/>
              </a:spcAft>
              <a:buClr>
                <a:schemeClr val="accent2"/>
              </a:buClr>
              <a:buFont typeface="Wingdings" panose="05000000000000000000" pitchFamily="2" charset="2"/>
              <a:buChar char="§"/>
            </a:pPr>
            <a:r>
              <a:rPr lang="en-US"/>
              <a:t>HB 2504 Syllabi &amp; Vita Posting</a:t>
            </a:r>
          </a:p>
          <a:p>
            <a:pPr marL="457200" lvl="1" indent="-215900">
              <a:spcBef>
                <a:spcPts val="0"/>
              </a:spcBef>
              <a:spcAft>
                <a:spcPts val="600"/>
              </a:spcAft>
            </a:pPr>
            <a:r>
              <a:rPr lang="en-US"/>
              <a:t>Posted in Canvas by first class meeting</a:t>
            </a:r>
          </a:p>
          <a:p>
            <a:pPr marL="457200" lvl="1" indent="-215900">
              <a:spcBef>
                <a:spcPts val="0"/>
              </a:spcBef>
              <a:spcAft>
                <a:spcPts val="600"/>
              </a:spcAft>
            </a:pPr>
            <a:r>
              <a:rPr lang="en-US"/>
              <a:t>Syllabi will migrate to Digital Measures </a:t>
            </a:r>
          </a:p>
          <a:p>
            <a:pPr marL="457200" lvl="1" indent="-215900">
              <a:spcBef>
                <a:spcPts val="0"/>
              </a:spcBef>
              <a:spcAft>
                <a:spcPts val="600"/>
              </a:spcAft>
            </a:pPr>
            <a:r>
              <a:rPr lang="en-US"/>
              <a:t>Must use Canvas syllabi template (for accessibility)</a:t>
            </a:r>
          </a:p>
          <a:p>
            <a:pPr marL="457200" lvl="1" indent="-215900">
              <a:spcBef>
                <a:spcPts val="0"/>
              </a:spcBef>
              <a:spcAft>
                <a:spcPts val="600"/>
              </a:spcAft>
            </a:pPr>
            <a:r>
              <a:rPr lang="en-US"/>
              <a:t>Template is in Canvas course shell or here </a:t>
            </a:r>
            <a:r>
              <a:rPr lang="en-US">
                <a:hlinkClick r:id="rId3"/>
              </a:rPr>
              <a:t>https://resources.uta.edu/provost/</a:t>
            </a:r>
            <a:endParaRPr lang="en-US"/>
          </a:p>
          <a:p>
            <a:pPr marL="241300" lvl="1" indent="0">
              <a:spcBef>
                <a:spcPts val="0"/>
              </a:spcBef>
              <a:spcAft>
                <a:spcPts val="600"/>
              </a:spcAft>
              <a:buNone/>
            </a:pPr>
            <a:endParaRPr lang="en-US" sz="900"/>
          </a:p>
          <a:p>
            <a:pPr marL="349250" indent="-349250">
              <a:spcBef>
                <a:spcPts val="0"/>
              </a:spcBef>
              <a:spcAft>
                <a:spcPts val="1200"/>
              </a:spcAft>
              <a:buClr>
                <a:schemeClr val="accent2"/>
              </a:buClr>
              <a:buFont typeface="Wingdings" panose="05000000000000000000" pitchFamily="2" charset="2"/>
              <a:buChar char="§"/>
            </a:pPr>
            <a:r>
              <a:rPr lang="en-US" sz="2400"/>
              <a:t>Required syllabus content</a:t>
            </a:r>
          </a:p>
          <a:p>
            <a:pPr marL="806450" lvl="2" indent="-349250">
              <a:spcBef>
                <a:spcPts val="0"/>
              </a:spcBef>
              <a:spcAft>
                <a:spcPts val="300"/>
              </a:spcAft>
              <a:buFont typeface="Wingdings" panose="05000000000000000000" pitchFamily="2" charset="2"/>
              <a:buChar char="ü"/>
            </a:pPr>
            <a:r>
              <a:rPr lang="en-US" sz="1800"/>
              <a:t>Major assignments</a:t>
            </a:r>
          </a:p>
          <a:p>
            <a:pPr marL="806450" lvl="2" indent="-349250">
              <a:spcBef>
                <a:spcPts val="0"/>
              </a:spcBef>
              <a:spcAft>
                <a:spcPts val="300"/>
              </a:spcAft>
              <a:buFont typeface="Wingdings" panose="05000000000000000000" pitchFamily="2" charset="2"/>
              <a:buChar char="ü"/>
            </a:pPr>
            <a:r>
              <a:rPr lang="en-US" sz="1800"/>
              <a:t>Materials</a:t>
            </a:r>
          </a:p>
          <a:p>
            <a:pPr marL="806450" lvl="2" indent="-349250">
              <a:spcBef>
                <a:spcPts val="0"/>
              </a:spcBef>
              <a:spcAft>
                <a:spcPts val="300"/>
              </a:spcAft>
              <a:buFont typeface="Wingdings" panose="05000000000000000000" pitchFamily="2" charset="2"/>
              <a:buChar char="ü"/>
            </a:pPr>
            <a:r>
              <a:rPr lang="en-US" sz="1800"/>
              <a:t>“Three click” rule</a:t>
            </a:r>
          </a:p>
          <a:p>
            <a:pPr marL="57150" lvl="1" indent="0">
              <a:spcBef>
                <a:spcPts val="0"/>
              </a:spcBef>
              <a:spcAft>
                <a:spcPts val="300"/>
              </a:spcAft>
              <a:buNone/>
            </a:pPr>
            <a:endParaRPr lang="en-US" sz="2200"/>
          </a:p>
          <a:p>
            <a:pPr marL="0" indent="0">
              <a:buNone/>
            </a:pPr>
            <a:endParaRPr lang="en-US"/>
          </a:p>
        </p:txBody>
      </p:sp>
      <p:sp>
        <p:nvSpPr>
          <p:cNvPr id="4" name="TextBox 3"/>
          <p:cNvSpPr txBox="1"/>
          <p:nvPr/>
        </p:nvSpPr>
        <p:spPr>
          <a:xfrm>
            <a:off x="293055" y="502443"/>
            <a:ext cx="8505385" cy="584776"/>
          </a:xfrm>
          <a:prstGeom prst="rect">
            <a:avLst/>
          </a:prstGeom>
          <a:noFill/>
        </p:spPr>
        <p:txBody>
          <a:bodyPr wrap="square" rtlCol="0">
            <a:spAutoFit/>
          </a:bodyPr>
          <a:lstStyle/>
          <a:p>
            <a:pPr algn="ctr"/>
            <a:r>
              <a:rPr lang="en-US" sz="3200" b="1">
                <a:solidFill>
                  <a:srgbClr val="13409F"/>
                </a:solidFill>
                <a:cs typeface="Cambria"/>
              </a:rPr>
              <a:t>#4: Syllabus Requirements</a:t>
            </a:r>
          </a:p>
        </p:txBody>
      </p:sp>
    </p:spTree>
    <p:extLst>
      <p:ext uri="{BB962C8B-B14F-4D97-AF65-F5344CB8AC3E}">
        <p14:creationId xmlns:p14="http://schemas.microsoft.com/office/powerpoint/2010/main" val="688808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812800"/>
            <a:ext cx="8041382" cy="4991100"/>
          </a:xfrm>
        </p:spPr>
        <p:txBody>
          <a:bodyPr>
            <a:normAutofit fontScale="25000" lnSpcReduction="20000"/>
          </a:bodyPr>
          <a:lstStyle/>
          <a:p>
            <a:pPr marL="457200" lvl="1" indent="-457200">
              <a:spcBef>
                <a:spcPts val="0"/>
              </a:spcBef>
              <a:spcAft>
                <a:spcPts val="1200"/>
              </a:spcAft>
              <a:buFont typeface="Wingdings" charset="2"/>
              <a:buChar char="§"/>
            </a:pPr>
            <a:endParaRPr lang="en-US" sz="2800"/>
          </a:p>
          <a:p>
            <a:pPr marL="457200" lvl="1" indent="-457200">
              <a:spcBef>
                <a:spcPts val="0"/>
              </a:spcBef>
              <a:spcAft>
                <a:spcPts val="1200"/>
              </a:spcAft>
              <a:buFont typeface="Wingdings" charset="2"/>
              <a:buChar char="§"/>
            </a:pPr>
            <a:endParaRPr lang="en-US" sz="7400"/>
          </a:p>
          <a:p>
            <a:pPr marL="457200" lvl="1" indent="-457200">
              <a:spcBef>
                <a:spcPts val="0"/>
              </a:spcBef>
              <a:spcAft>
                <a:spcPts val="1200"/>
              </a:spcAft>
              <a:buFont typeface="Wingdings" charset="2"/>
              <a:buChar char="§"/>
            </a:pPr>
            <a:r>
              <a:rPr lang="en-US" sz="7400"/>
              <a:t>UT System Policy: Rule 31102</a:t>
            </a:r>
          </a:p>
          <a:p>
            <a:pPr marL="685800" lvl="1" indent="-457200">
              <a:spcBef>
                <a:spcPts val="0"/>
              </a:spcBef>
              <a:spcAft>
                <a:spcPts val="1200"/>
              </a:spcAft>
              <a:buFont typeface="Wingdings" charset="2"/>
              <a:buChar char="§"/>
            </a:pPr>
            <a:r>
              <a:rPr lang="en-US" sz="7400"/>
              <a:t>Evidence of peer observation of teaching  required for promotion or tenure:  two before tenure (pre- and post-third year review)</a:t>
            </a:r>
          </a:p>
          <a:p>
            <a:pPr marL="685800" lvl="1" indent="-457200">
              <a:spcBef>
                <a:spcPts val="0"/>
              </a:spcBef>
              <a:spcAft>
                <a:spcPts val="1200"/>
              </a:spcAft>
              <a:buFont typeface="Wingdings" charset="2"/>
              <a:buChar char="§"/>
            </a:pPr>
            <a:r>
              <a:rPr lang="en-US" sz="7400"/>
              <a:t>Supervisor cannot be peer observer</a:t>
            </a:r>
          </a:p>
          <a:p>
            <a:pPr marL="685800" lvl="1" indent="-457200">
              <a:spcBef>
                <a:spcPts val="0"/>
              </a:spcBef>
              <a:spcAft>
                <a:spcPts val="1200"/>
              </a:spcAft>
              <a:buFont typeface="Wingdings" charset="2"/>
              <a:buChar char="§"/>
            </a:pPr>
            <a:r>
              <a:rPr lang="en-US" sz="7400"/>
              <a:t>List of Certified Peer Observers</a:t>
            </a:r>
          </a:p>
          <a:p>
            <a:pPr marL="1085850" lvl="3" indent="0">
              <a:spcBef>
                <a:spcPts val="0"/>
              </a:spcBef>
              <a:spcAft>
                <a:spcPts val="1200"/>
              </a:spcAft>
              <a:buNone/>
            </a:pPr>
            <a:r>
              <a:rPr lang="en-US" sz="6800">
                <a:hlinkClick r:id="rId3"/>
              </a:rPr>
              <a:t>https://www.uta.edu/administration/provost/units/faculty-affairs/professional-advancement/peer-observation/certified-peer-observers-by-college</a:t>
            </a:r>
            <a:endParaRPr lang="en-US" sz="6800"/>
          </a:p>
          <a:p>
            <a:pPr marL="685800" lvl="1" indent="-457200">
              <a:spcBef>
                <a:spcPts val="0"/>
              </a:spcBef>
              <a:spcAft>
                <a:spcPts val="1200"/>
              </a:spcAft>
              <a:buFont typeface="Wingdings" charset="2"/>
              <a:buChar char="§"/>
            </a:pPr>
            <a:r>
              <a:rPr lang="en-US" sz="7400"/>
              <a:t>Forms: </a:t>
            </a:r>
          </a:p>
          <a:p>
            <a:pPr marL="1085850" lvl="3" indent="0">
              <a:spcBef>
                <a:spcPts val="0"/>
              </a:spcBef>
              <a:spcAft>
                <a:spcPts val="1200"/>
              </a:spcAft>
              <a:buNone/>
            </a:pPr>
            <a:r>
              <a:rPr lang="en-US" sz="6800">
                <a:hlinkClick r:id="rId4"/>
              </a:rPr>
              <a:t>https://www.uta.edu/administration/provost/units/faculty-affairs/professional-advancement/peer-observation</a:t>
            </a:r>
            <a:endParaRPr lang="en-US" sz="6800"/>
          </a:p>
          <a:p>
            <a:pPr marL="685800" lvl="1" indent="-457200">
              <a:spcBef>
                <a:spcPts val="0"/>
              </a:spcBef>
              <a:spcAft>
                <a:spcPts val="1200"/>
              </a:spcAft>
              <a:buFont typeface="Wingdings" charset="2"/>
              <a:buChar char="§"/>
            </a:pPr>
            <a:r>
              <a:rPr lang="en-US" sz="7400"/>
              <a:t>See Your </a:t>
            </a:r>
            <a:r>
              <a:rPr lang="en-US" sz="7400" i="1"/>
              <a:t>New Faculty Canvas Classroom </a:t>
            </a:r>
            <a:r>
              <a:rPr lang="en-US" sz="7400"/>
              <a:t>for more information</a:t>
            </a:r>
          </a:p>
          <a:p>
            <a:pPr marL="685800" lvl="1" indent="-457200">
              <a:spcBef>
                <a:spcPts val="0"/>
              </a:spcBef>
              <a:spcAft>
                <a:spcPts val="1200"/>
              </a:spcAft>
              <a:buFont typeface="Wingdings" charset="2"/>
              <a:buChar char="§"/>
            </a:pPr>
            <a:endParaRPr lang="en-US" sz="2800"/>
          </a:p>
          <a:p>
            <a:pPr>
              <a:buFont typeface="Wingdings" charset="2"/>
              <a:buChar char="§"/>
            </a:pPr>
            <a:endParaRPr lang="en-US"/>
          </a:p>
        </p:txBody>
      </p:sp>
      <p:sp>
        <p:nvSpPr>
          <p:cNvPr id="4" name="TextBox 3"/>
          <p:cNvSpPr txBox="1"/>
          <p:nvPr/>
        </p:nvSpPr>
        <p:spPr>
          <a:xfrm>
            <a:off x="457200" y="683881"/>
            <a:ext cx="8229600" cy="584776"/>
          </a:xfrm>
          <a:prstGeom prst="rect">
            <a:avLst/>
          </a:prstGeom>
          <a:noFill/>
        </p:spPr>
        <p:txBody>
          <a:bodyPr wrap="square" rtlCol="0">
            <a:spAutoFit/>
          </a:bodyPr>
          <a:lstStyle/>
          <a:p>
            <a:pPr algn="ctr"/>
            <a:r>
              <a:rPr lang="en-US" sz="3200" b="1">
                <a:solidFill>
                  <a:srgbClr val="13409F"/>
                </a:solidFill>
              </a:rPr>
              <a:t>#5 Peer Observation of Teaching</a:t>
            </a:r>
          </a:p>
        </p:txBody>
      </p:sp>
    </p:spTree>
    <p:extLst>
      <p:ext uri="{BB962C8B-B14F-4D97-AF65-F5344CB8AC3E}">
        <p14:creationId xmlns:p14="http://schemas.microsoft.com/office/powerpoint/2010/main" val="219456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199" y="1223482"/>
            <a:ext cx="8362347" cy="4512744"/>
          </a:xfrm>
        </p:spPr>
        <p:txBody>
          <a:bodyPr vert="horz" lIns="91440" tIns="45720" rIns="91440" bIns="45720" rtlCol="0" anchor="t">
            <a:normAutofit fontScale="92500" lnSpcReduction="10000"/>
          </a:bodyPr>
          <a:lstStyle/>
          <a:p>
            <a:pPr marL="349250" indent="-349250">
              <a:spcBef>
                <a:spcPts val="0"/>
              </a:spcBef>
              <a:spcAft>
                <a:spcPts val="1200"/>
              </a:spcAft>
              <a:buClr>
                <a:schemeClr val="accent2"/>
              </a:buClr>
              <a:buFont typeface="Wingdings" panose="05000000000000000000" pitchFamily="2" charset="2"/>
              <a:buChar char="§"/>
            </a:pPr>
            <a:r>
              <a:rPr lang="en-US" sz="2400" dirty="0"/>
              <a:t>HB 1927 Constitutional Carry has no effect on institutions of higher education and our current Campus Carry </a:t>
            </a:r>
            <a:r>
              <a:rPr lang="en-US" sz="2400"/>
              <a:t>regulations remain. </a:t>
            </a:r>
            <a:endParaRPr lang="en-US" sz="2400" dirty="0"/>
          </a:p>
          <a:p>
            <a:pPr marL="349250" indent="-349250">
              <a:spcBef>
                <a:spcPts val="0"/>
              </a:spcBef>
              <a:spcAft>
                <a:spcPts val="1200"/>
              </a:spcAft>
              <a:buClr>
                <a:schemeClr val="accent2"/>
              </a:buClr>
              <a:buFont typeface="Wingdings" panose="05000000000000000000" pitchFamily="2" charset="2"/>
              <a:buChar char="§"/>
            </a:pPr>
            <a:r>
              <a:rPr lang="en-US" sz="2400" dirty="0"/>
              <a:t>Permit holders may carry a concealed handgun in public university buildings that are not exclusionary areas under UTA policy</a:t>
            </a:r>
            <a:r>
              <a:rPr lang="en-US" dirty="0"/>
              <a:t>.</a:t>
            </a:r>
          </a:p>
          <a:p>
            <a:pPr marL="349250" indent="-349250">
              <a:spcBef>
                <a:spcPts val="0"/>
              </a:spcBef>
              <a:spcAft>
                <a:spcPts val="1200"/>
              </a:spcAft>
              <a:buClr>
                <a:schemeClr val="accent2"/>
              </a:buClr>
              <a:buFont typeface="Wingdings" panose="05000000000000000000" pitchFamily="2" charset="2"/>
              <a:buChar char="§"/>
            </a:pPr>
            <a:r>
              <a:rPr lang="en-US" sz="2400" dirty="0"/>
              <a:t>Two separate laws:</a:t>
            </a:r>
          </a:p>
          <a:p>
            <a:pPr marL="865505" lvl="4" indent="-349250">
              <a:spcBef>
                <a:spcPts val="0"/>
              </a:spcBef>
              <a:spcAft>
                <a:spcPts val="1200"/>
              </a:spcAft>
              <a:buFont typeface="Wingdings" charset="2"/>
              <a:buChar char="§"/>
            </a:pPr>
            <a:r>
              <a:rPr lang="en-US" sz="2400" dirty="0"/>
              <a:t>Open Carry: handgun can be in a holster and is visible. Not allowed on campus.</a:t>
            </a:r>
            <a:endParaRPr lang="en-US" sz="2400" dirty="0">
              <a:cs typeface="Calibri"/>
            </a:endParaRPr>
          </a:p>
          <a:p>
            <a:pPr marL="865505" lvl="4" indent="-349250">
              <a:spcBef>
                <a:spcPts val="0"/>
              </a:spcBef>
              <a:spcAft>
                <a:spcPts val="1200"/>
              </a:spcAft>
              <a:buFont typeface="Wingdings" charset="2"/>
              <a:buChar char="§"/>
            </a:pPr>
            <a:r>
              <a:rPr lang="en-US" sz="2400" dirty="0"/>
              <a:t>Concealed Carry:  the handgun may not be visible. Only allowed for license holders (21+ years old).</a:t>
            </a:r>
            <a:endParaRPr lang="en-US" sz="2400" dirty="0">
              <a:cs typeface="Calibri"/>
            </a:endParaRPr>
          </a:p>
          <a:p>
            <a:pPr marL="408305" lvl="2" indent="-349250">
              <a:spcBef>
                <a:spcPts val="0"/>
              </a:spcBef>
              <a:spcAft>
                <a:spcPts val="1200"/>
              </a:spcAft>
            </a:pPr>
            <a:r>
              <a:rPr lang="en-US" sz="2400" dirty="0"/>
              <a:t>If you see any type of firearm on campus, call campus police:  817-272-3003   </a:t>
            </a:r>
            <a:r>
              <a:rPr lang="en-US" sz="2400" dirty="0" err="1"/>
              <a:t>www.uta.edu</a:t>
            </a:r>
            <a:r>
              <a:rPr lang="en-US" sz="2400" dirty="0"/>
              <a:t>/police</a:t>
            </a:r>
            <a:endParaRPr lang="en-US" sz="2400" dirty="0">
              <a:cs typeface="Calibri"/>
            </a:endParaRPr>
          </a:p>
          <a:p>
            <a:pPr marL="287655" lvl="3" indent="0">
              <a:spcBef>
                <a:spcPts val="0"/>
              </a:spcBef>
              <a:spcAft>
                <a:spcPts val="1200"/>
              </a:spcAft>
              <a:buNone/>
            </a:pPr>
            <a:endParaRPr lang="en-US" sz="2400" dirty="0">
              <a:cs typeface="Calibri"/>
            </a:endParaRPr>
          </a:p>
          <a:p>
            <a:endParaRPr lang="en-US" dirty="0"/>
          </a:p>
        </p:txBody>
      </p:sp>
      <p:sp>
        <p:nvSpPr>
          <p:cNvPr id="4" name="TextBox 3"/>
          <p:cNvSpPr txBox="1"/>
          <p:nvPr/>
        </p:nvSpPr>
        <p:spPr>
          <a:xfrm>
            <a:off x="457200" y="739708"/>
            <a:ext cx="8229600" cy="584776"/>
          </a:xfrm>
          <a:prstGeom prst="rect">
            <a:avLst/>
          </a:prstGeom>
          <a:noFill/>
        </p:spPr>
        <p:txBody>
          <a:bodyPr wrap="square" rtlCol="0">
            <a:spAutoFit/>
          </a:bodyPr>
          <a:lstStyle/>
          <a:p>
            <a:pPr algn="ctr"/>
            <a:r>
              <a:rPr lang="en-US" sz="3200" b="1">
                <a:solidFill>
                  <a:srgbClr val="13409F"/>
                </a:solidFill>
              </a:rPr>
              <a:t>#6 Campus Carry</a:t>
            </a:r>
          </a:p>
        </p:txBody>
      </p:sp>
    </p:spTree>
    <p:extLst>
      <p:ext uri="{BB962C8B-B14F-4D97-AF65-F5344CB8AC3E}">
        <p14:creationId xmlns:p14="http://schemas.microsoft.com/office/powerpoint/2010/main" val="1406713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44673" y="1600201"/>
            <a:ext cx="8285968" cy="4274505"/>
          </a:xfrm>
        </p:spPr>
        <p:txBody>
          <a:bodyPr>
            <a:normAutofit lnSpcReduction="10000"/>
          </a:bodyPr>
          <a:lstStyle/>
          <a:p>
            <a:pPr marL="457200" lvl="1" indent="-457200">
              <a:lnSpc>
                <a:spcPct val="110000"/>
              </a:lnSpc>
              <a:spcBef>
                <a:spcPts val="0"/>
              </a:spcBef>
              <a:spcAft>
                <a:spcPts val="600"/>
              </a:spcAft>
              <a:buFont typeface="Wingdings" charset="2"/>
              <a:buChar char="§"/>
            </a:pPr>
            <a:r>
              <a:rPr lang="en-US" sz="2800" b="1"/>
              <a:t>A Community that Cares </a:t>
            </a:r>
            <a:r>
              <a:rPr lang="en-US" sz="2800"/>
              <a:t>(</a:t>
            </a:r>
            <a:r>
              <a:rPr lang="en-US" sz="2800" err="1"/>
              <a:t>uta.edu</a:t>
            </a:r>
            <a:r>
              <a:rPr lang="en-US" sz="2800"/>
              <a:t>/</a:t>
            </a:r>
            <a:r>
              <a:rPr lang="en-US" sz="2800" err="1"/>
              <a:t>communitythatcares</a:t>
            </a:r>
            <a:r>
              <a:rPr lang="en-US" sz="2800"/>
              <a:t>)</a:t>
            </a:r>
          </a:p>
          <a:p>
            <a:pPr marL="457200" lvl="1" indent="-457200">
              <a:lnSpc>
                <a:spcPct val="110000"/>
              </a:lnSpc>
              <a:spcBef>
                <a:spcPts val="0"/>
              </a:spcBef>
              <a:spcAft>
                <a:spcPts val="600"/>
              </a:spcAft>
              <a:buFont typeface="Wingdings" charset="2"/>
              <a:buChar char="§"/>
            </a:pPr>
            <a:r>
              <a:rPr lang="en-US" sz="2800" b="1"/>
              <a:t>Behavior Intervention Team (BIT) </a:t>
            </a:r>
            <a:r>
              <a:rPr lang="en-US" sz="2800">
                <a:hlinkClick r:id="rId2"/>
              </a:rPr>
              <a:t>bit@uta.edu</a:t>
            </a:r>
            <a:r>
              <a:rPr lang="en-US" sz="2800"/>
              <a:t> </a:t>
            </a:r>
            <a:endParaRPr lang="en-US" sz="2800" b="1"/>
          </a:p>
          <a:p>
            <a:pPr marL="571500" lvl="2" indent="-342900">
              <a:lnSpc>
                <a:spcPct val="110000"/>
              </a:lnSpc>
              <a:spcBef>
                <a:spcPts val="0"/>
              </a:spcBef>
              <a:spcAft>
                <a:spcPts val="600"/>
              </a:spcAft>
              <a:buFont typeface="Wingdings" charset="2"/>
              <a:buChar char="§"/>
            </a:pPr>
            <a:r>
              <a:rPr lang="en-US" sz="2400"/>
              <a:t>Campus professionals ready to assist students  experiencing significant behavioral disturbances</a:t>
            </a:r>
          </a:p>
          <a:p>
            <a:pPr marL="342900" lvl="1" indent="-342900">
              <a:lnSpc>
                <a:spcPct val="110000"/>
              </a:lnSpc>
              <a:spcBef>
                <a:spcPts val="0"/>
              </a:spcBef>
              <a:spcAft>
                <a:spcPts val="600"/>
              </a:spcAft>
              <a:buFont typeface="Wingdings" charset="2"/>
              <a:buChar char="§"/>
            </a:pPr>
            <a:r>
              <a:rPr lang="en-US" sz="2800" b="1"/>
              <a:t>Academic Support</a:t>
            </a:r>
          </a:p>
          <a:p>
            <a:pPr marL="571500" lvl="2" indent="-342900">
              <a:lnSpc>
                <a:spcPct val="110000"/>
              </a:lnSpc>
              <a:spcBef>
                <a:spcPts val="0"/>
              </a:spcBef>
              <a:spcAft>
                <a:spcPts val="600"/>
              </a:spcAft>
              <a:buFont typeface="Wingdings" charset="2"/>
              <a:buChar char="§"/>
            </a:pPr>
            <a:r>
              <a:rPr lang="en-US" sz="2400"/>
              <a:t>2</a:t>
            </a:r>
            <a:r>
              <a:rPr lang="en-US" sz="2400" baseline="30000"/>
              <a:t>nd</a:t>
            </a:r>
            <a:r>
              <a:rPr lang="en-US" sz="2400"/>
              <a:t> floor of library: Academic Plaza</a:t>
            </a:r>
          </a:p>
          <a:p>
            <a:pPr marL="571500" lvl="2" indent="-342900">
              <a:lnSpc>
                <a:spcPct val="110000"/>
              </a:lnSpc>
              <a:spcBef>
                <a:spcPts val="0"/>
              </a:spcBef>
              <a:spcAft>
                <a:spcPts val="600"/>
              </a:spcAft>
              <a:buFont typeface="Wingdings" charset="2"/>
              <a:buChar char="§"/>
            </a:pPr>
            <a:r>
              <a:rPr lang="en-US" sz="2400"/>
              <a:t>IDEAS Center &amp; UTSI (University Tutoring and Supplemental Instruction), Writing Center (4</a:t>
            </a:r>
            <a:r>
              <a:rPr lang="en-US" sz="2400" baseline="30000"/>
              <a:t>th</a:t>
            </a:r>
            <a:r>
              <a:rPr lang="en-US" sz="2400"/>
              <a:t> floor)</a:t>
            </a:r>
          </a:p>
          <a:p>
            <a:pPr>
              <a:buFont typeface="Wingdings" charset="2"/>
              <a:buChar char="§"/>
            </a:pPr>
            <a:endParaRPr lang="en-US"/>
          </a:p>
        </p:txBody>
      </p:sp>
      <p:sp>
        <p:nvSpPr>
          <p:cNvPr id="4" name="TextBox 3"/>
          <p:cNvSpPr txBox="1"/>
          <p:nvPr/>
        </p:nvSpPr>
        <p:spPr>
          <a:xfrm>
            <a:off x="457200" y="669924"/>
            <a:ext cx="8111157" cy="584776"/>
          </a:xfrm>
          <a:prstGeom prst="rect">
            <a:avLst/>
          </a:prstGeom>
          <a:noFill/>
        </p:spPr>
        <p:txBody>
          <a:bodyPr wrap="square" rtlCol="0">
            <a:spAutoFit/>
          </a:bodyPr>
          <a:lstStyle/>
          <a:p>
            <a:pPr algn="ctr"/>
            <a:r>
              <a:rPr lang="en-US" sz="3200" b="1">
                <a:solidFill>
                  <a:srgbClr val="13409F"/>
                </a:solidFill>
              </a:rPr>
              <a:t>#7 Concerns about Students?</a:t>
            </a:r>
          </a:p>
        </p:txBody>
      </p:sp>
    </p:spTree>
    <p:extLst>
      <p:ext uri="{BB962C8B-B14F-4D97-AF65-F5344CB8AC3E}">
        <p14:creationId xmlns:p14="http://schemas.microsoft.com/office/powerpoint/2010/main" val="2851836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2"/>
            <a:ext cx="7804148" cy="4052284"/>
          </a:xfrm>
        </p:spPr>
        <p:txBody>
          <a:bodyPr>
            <a:normAutofit/>
          </a:bodyPr>
          <a:lstStyle/>
          <a:p>
            <a:pPr marL="228600" indent="-228600">
              <a:spcBef>
                <a:spcPts val="0"/>
              </a:spcBef>
              <a:spcAft>
                <a:spcPts val="1200"/>
              </a:spcAft>
              <a:buClr>
                <a:schemeClr val="accent2"/>
              </a:buClr>
              <a:buFont typeface="Wingdings" panose="05000000000000000000" pitchFamily="2" charset="2"/>
              <a:buChar char="§"/>
            </a:pPr>
            <a:r>
              <a:rPr lang="en-US"/>
              <a:t>Title IX </a:t>
            </a:r>
            <a:r>
              <a:rPr lang="en-US" sz="2000"/>
              <a:t>of the </a:t>
            </a:r>
            <a:r>
              <a:rPr lang="en-US"/>
              <a:t>Education Amendment </a:t>
            </a:r>
            <a:r>
              <a:rPr lang="en-US" sz="2000"/>
              <a:t>of</a:t>
            </a:r>
            <a:r>
              <a:rPr lang="en-US"/>
              <a:t> 1972</a:t>
            </a:r>
          </a:p>
          <a:p>
            <a:pPr marL="458788" lvl="1" indent="-230188">
              <a:spcBef>
                <a:spcPts val="0"/>
              </a:spcBef>
              <a:spcAft>
                <a:spcPts val="1200"/>
              </a:spcAft>
            </a:pPr>
            <a:r>
              <a:rPr lang="en-US"/>
              <a:t>Federal law</a:t>
            </a:r>
          </a:p>
          <a:p>
            <a:pPr marL="458788" lvl="1" indent="-230188">
              <a:spcBef>
                <a:spcPts val="0"/>
              </a:spcBef>
              <a:spcAft>
                <a:spcPts val="1200"/>
              </a:spcAft>
            </a:pPr>
            <a:r>
              <a:rPr lang="en-US"/>
              <a:t>Prohibits discrimination based on gender at educational institution that receive federal financial assistance</a:t>
            </a:r>
          </a:p>
          <a:p>
            <a:pPr marL="458788" lvl="1" indent="-230188">
              <a:spcBef>
                <a:spcPts val="0"/>
              </a:spcBef>
              <a:spcAft>
                <a:spcPts val="1200"/>
              </a:spcAft>
            </a:pPr>
            <a:r>
              <a:rPr lang="en-US"/>
              <a:t>Prohibits sexual assault and sexual violence</a:t>
            </a:r>
          </a:p>
          <a:p>
            <a:pPr marL="458788" lvl="1" indent="-230188">
              <a:spcBef>
                <a:spcPts val="0"/>
              </a:spcBef>
              <a:spcAft>
                <a:spcPts val="1200"/>
              </a:spcAft>
            </a:pPr>
            <a:r>
              <a:rPr lang="en-US"/>
              <a:t>All faculty members are “</a:t>
            </a:r>
            <a:r>
              <a:rPr lang="en-US" b="1">
                <a:solidFill>
                  <a:schemeClr val="accent2"/>
                </a:solidFill>
              </a:rPr>
              <a:t>responsible employees</a:t>
            </a:r>
            <a:r>
              <a:rPr lang="en-US"/>
              <a:t>” </a:t>
            </a:r>
            <a:r>
              <a:rPr lang="en-US" sz="2000"/>
              <a:t>(HOP 5-513)</a:t>
            </a:r>
          </a:p>
          <a:p>
            <a:pPr marL="458788" lvl="1" indent="-230188">
              <a:spcBef>
                <a:spcPts val="0"/>
              </a:spcBef>
              <a:spcAft>
                <a:spcPts val="1200"/>
              </a:spcAft>
            </a:pPr>
            <a:r>
              <a:rPr lang="en-US">
                <a:hlinkClick r:id="rId3"/>
              </a:rPr>
              <a:t>http://www.uta.edu/titleix</a:t>
            </a:r>
            <a:r>
              <a:rPr lang="en-US"/>
              <a:t> </a:t>
            </a:r>
          </a:p>
          <a:p>
            <a:pPr marL="0" indent="0">
              <a:buNone/>
            </a:pPr>
            <a:endParaRPr lang="en-US"/>
          </a:p>
        </p:txBody>
      </p:sp>
      <p:sp>
        <p:nvSpPr>
          <p:cNvPr id="4" name="TextBox 3"/>
          <p:cNvSpPr txBox="1"/>
          <p:nvPr/>
        </p:nvSpPr>
        <p:spPr>
          <a:xfrm>
            <a:off x="457200" y="572227"/>
            <a:ext cx="8229600" cy="584776"/>
          </a:xfrm>
          <a:prstGeom prst="rect">
            <a:avLst/>
          </a:prstGeom>
          <a:noFill/>
        </p:spPr>
        <p:txBody>
          <a:bodyPr wrap="square" rtlCol="0">
            <a:spAutoFit/>
          </a:bodyPr>
          <a:lstStyle/>
          <a:p>
            <a:pPr algn="ctr"/>
            <a:r>
              <a:rPr lang="en-US" sz="3200" b="1">
                <a:solidFill>
                  <a:srgbClr val="13409F"/>
                </a:solidFill>
              </a:rPr>
              <a:t>#8:  Title IX</a:t>
            </a:r>
          </a:p>
        </p:txBody>
      </p:sp>
    </p:spTree>
    <p:extLst>
      <p:ext uri="{BB962C8B-B14F-4D97-AF65-F5344CB8AC3E}">
        <p14:creationId xmlns:p14="http://schemas.microsoft.com/office/powerpoint/2010/main" val="2731251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1094</Words>
  <Application>Microsoft Macintosh PowerPoint</Application>
  <PresentationFormat>On-screen Show (4:3)</PresentationFormat>
  <Paragraphs>140</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PowerPoint Presentation</vt:lpstr>
      <vt:lpstr>PowerPoint Presentation</vt:lpstr>
      <vt:lpstr>PowerPoint Presentation</vt:lpstr>
      <vt:lpstr>#3: Student Feedback Surveys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UT Arlington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Progress Reports on BB</dc:title>
  <dc:creator>Maria Martinez-Cosio</dc:creator>
  <cp:lastModifiedBy>Sol, Antoinette</cp:lastModifiedBy>
  <cp:revision>2</cp:revision>
  <dcterms:created xsi:type="dcterms:W3CDTF">2016-08-19T21:41:51Z</dcterms:created>
  <dcterms:modified xsi:type="dcterms:W3CDTF">2021-08-18T19:39:58Z</dcterms:modified>
</cp:coreProperties>
</file>